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8"/>
  </p:notesMasterIdLst>
  <p:handoutMasterIdLst>
    <p:handoutMasterId r:id="rId19"/>
  </p:handoutMasterIdLst>
  <p:sldIdLst>
    <p:sldId id="256" r:id="rId3"/>
    <p:sldId id="257" r:id="rId4"/>
    <p:sldId id="258" r:id="rId5"/>
    <p:sldId id="259" r:id="rId6"/>
    <p:sldId id="293" r:id="rId7"/>
    <p:sldId id="294" r:id="rId8"/>
    <p:sldId id="295" r:id="rId9"/>
    <p:sldId id="263" r:id="rId10"/>
    <p:sldId id="296" r:id="rId11"/>
    <p:sldId id="297" r:id="rId12"/>
    <p:sldId id="265" r:id="rId13"/>
    <p:sldId id="266" r:id="rId14"/>
    <p:sldId id="267" r:id="rId15"/>
    <p:sldId id="268" r:id="rId16"/>
    <p:sldId id="269"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3" autoAdjust="0"/>
    <p:restoredTop sz="94660"/>
  </p:normalViewPr>
  <p:slideViewPr>
    <p:cSldViewPr snapToGrid="0">
      <p:cViewPr varScale="1">
        <p:scale>
          <a:sx n="102" d="100"/>
          <a:sy n="102" d="100"/>
        </p:scale>
        <p:origin x="1218"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645C0-DC02-46A8-8AE6-AE013CA5DF70}"/>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Spring 2021 Gospel Meeting</a:t>
            </a:r>
          </a:p>
        </p:txBody>
      </p:sp>
      <p:sp>
        <p:nvSpPr>
          <p:cNvPr id="3" name="Date Placeholder 2">
            <a:extLst>
              <a:ext uri="{FF2B5EF4-FFF2-40B4-BE49-F238E27FC236}">
                <a16:creationId xmlns:a16="http://schemas.microsoft.com/office/drawing/2014/main" id="{E9151C10-37E2-4A9A-950D-48C41C73378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4/18/2021 pm</a:t>
            </a:r>
          </a:p>
        </p:txBody>
      </p:sp>
      <p:sp>
        <p:nvSpPr>
          <p:cNvPr id="4" name="Footer Placeholder 3">
            <a:extLst>
              <a:ext uri="{FF2B5EF4-FFF2-40B4-BE49-F238E27FC236}">
                <a16:creationId xmlns:a16="http://schemas.microsoft.com/office/drawing/2014/main" id="{A3E7C4D9-2032-4CD1-B540-FB413B526ED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Keith Greer</a:t>
            </a:r>
          </a:p>
        </p:txBody>
      </p:sp>
      <p:sp>
        <p:nvSpPr>
          <p:cNvPr id="5" name="Slide Number Placeholder 4">
            <a:extLst>
              <a:ext uri="{FF2B5EF4-FFF2-40B4-BE49-F238E27FC236}">
                <a16:creationId xmlns:a16="http://schemas.microsoft.com/office/drawing/2014/main" id="{2880D4B1-38B2-4FB9-8746-6E746832B0D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4BEB1C6-4621-4488-A649-F9945A4D22CA}"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7497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Spring 2021 Gospel Meeting</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4/18/2021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Keith Greer</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402EF28-B434-4390-8608-377C7ADF8776}" type="slidenum">
              <a:rPr lang="en-US" smtClean="0"/>
              <a:t>‹#›</a:t>
            </a:fld>
            <a:endParaRPr lang="en-US"/>
          </a:p>
        </p:txBody>
      </p:sp>
    </p:spTree>
    <p:extLst>
      <p:ext uri="{BB962C8B-B14F-4D97-AF65-F5344CB8AC3E}">
        <p14:creationId xmlns:p14="http://schemas.microsoft.com/office/powerpoint/2010/main" val="34995005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409332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17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0110" y="267890"/>
            <a:ext cx="2018109" cy="56971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5781" y="267890"/>
            <a:ext cx="5947172" cy="56971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49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824" y="3886647"/>
            <a:ext cx="6400354" cy="1752451"/>
          </a:xfrm>
          <a:prstGeom prst="rect">
            <a:avLst/>
          </a:prstGeom>
        </p:spPr>
        <p:txBody>
          <a:bodyPr vert="horz"/>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107906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647" y="1600647"/>
            <a:ext cx="8228707" cy="4525119"/>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29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vert="horz"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vert="horz"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Tree>
    <p:extLst>
      <p:ext uri="{BB962C8B-B14F-4D97-AF65-F5344CB8AC3E}">
        <p14:creationId xmlns:p14="http://schemas.microsoft.com/office/powerpoint/2010/main" val="184732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647" y="1600647"/>
            <a:ext cx="4060775"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47"/>
            <a:ext cx="4060775" cy="4525119"/>
          </a:xfrm>
          <a:prstGeom prst="rect">
            <a:avLst/>
          </a:prstGeom>
        </p:spPr>
        <p:txBody>
          <a:bodyPr vert="horz"/>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18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vert="horz"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74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71017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67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vert="horz"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a:prstGeom prst="rect">
            <a:avLst/>
          </a:prstGeom>
        </p:spPr>
        <p:txBody>
          <a:bodyPr vert="horz"/>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24189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50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vert="horz"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a:prstGeom prst="rect">
            <a:avLst/>
          </a:prstGeom>
        </p:spPr>
        <p:txBody>
          <a:bodyPr vert="horz"/>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a:p>
        </p:txBody>
      </p:sp>
      <p:sp>
        <p:nvSpPr>
          <p:cNvPr id="4" name="Text Placeholder 3"/>
          <p:cNvSpPr>
            <a:spLocks noGrp="1"/>
          </p:cNvSpPr>
          <p:nvPr>
            <p:ph type="body" sz="half" idx="2"/>
          </p:nvPr>
        </p:nvSpPr>
        <p:spPr>
          <a:xfrm>
            <a:off x="1792635" y="5367859"/>
            <a:ext cx="5486177" cy="804788"/>
          </a:xfrm>
          <a:prstGeom prst="rect">
            <a:avLst/>
          </a:prstGeom>
        </p:spPr>
        <p:txBody>
          <a:bodyPr vert="horz"/>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1562646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006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34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Tree>
    <p:extLst>
      <p:ext uri="{BB962C8B-B14F-4D97-AF65-F5344CB8AC3E}">
        <p14:creationId xmlns:p14="http://schemas.microsoft.com/office/powerpoint/2010/main" val="309736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5781" y="1946672"/>
            <a:ext cx="3982641"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46672"/>
            <a:ext cx="3982641" cy="401835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29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19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11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75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100105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372734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descr="imag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233"/>
            <a:ext cx="9142884" cy="686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0" name="Rectangle 2"/>
          <p:cNvSpPr>
            <a:spLocks noGrp="1"/>
          </p:cNvSpPr>
          <p:nvPr>
            <p:ph type="title"/>
          </p:nvPr>
        </p:nvSpPr>
        <p:spPr bwMode="auto">
          <a:xfrm>
            <a:off x="535781" y="267890"/>
            <a:ext cx="8072438"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Baskerville" charset="0"/>
              </a:rPr>
              <a:t>Click to edit Master title style</a:t>
            </a:r>
          </a:p>
        </p:txBody>
      </p:sp>
      <p:sp>
        <p:nvSpPr>
          <p:cNvPr id="2051" name="Rectangle 3"/>
          <p:cNvSpPr>
            <a:spLocks noGrp="1"/>
          </p:cNvSpPr>
          <p:nvPr>
            <p:ph type="body" idx="1"/>
          </p:nvPr>
        </p:nvSpPr>
        <p:spPr bwMode="auto">
          <a:xfrm>
            <a:off x="535781" y="1946672"/>
            <a:ext cx="8072438"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Baskerville" charset="0"/>
              </a:rPr>
              <a:t>Click to edit Master text styles</a:t>
            </a:r>
          </a:p>
          <a:p>
            <a:pPr lvl="1"/>
            <a:r>
              <a:rPr lang="en-US">
                <a:sym typeface="Baskerville" charset="0"/>
              </a:rPr>
              <a:t>Second level</a:t>
            </a:r>
          </a:p>
          <a:p>
            <a:pPr lvl="2"/>
            <a:r>
              <a:rPr lang="en-US">
                <a:sym typeface="Baskerville" charset="0"/>
              </a:rPr>
              <a:t>Third level</a:t>
            </a:r>
          </a:p>
          <a:p>
            <a:pPr lvl="3"/>
            <a:r>
              <a:rPr lang="en-US">
                <a:sym typeface="Baskerville" charset="0"/>
              </a:rPr>
              <a:t>Fourth level</a:t>
            </a:r>
          </a:p>
          <a:p>
            <a:pPr lvl="4"/>
            <a:r>
              <a:rPr lang="en-US">
                <a:sym typeface="Baskerville" charset="0"/>
              </a:rPr>
              <a:t>Fifth level</a:t>
            </a:r>
          </a:p>
        </p:txBody>
      </p:sp>
    </p:spTree>
    <p:extLst>
      <p:ext uri="{BB962C8B-B14F-4D97-AF65-F5344CB8AC3E}">
        <p14:creationId xmlns:p14="http://schemas.microsoft.com/office/powerpoint/2010/main" val="2678015422"/>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mj-lt"/>
          <a:ea typeface="+mj-ea"/>
          <a:cs typeface="+mj-cs"/>
          <a:sym typeface="Baskerville" charset="0"/>
        </a:defRPr>
      </a:lvl1pPr>
      <a:lvl2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2pPr>
      <a:lvl3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3pPr>
      <a:lvl4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4pPr>
      <a:lvl5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5pPr>
      <a:lvl6pPr marL="321457"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6pPr>
      <a:lvl7pPr marL="642915"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7pPr>
      <a:lvl8pPr marL="964372"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8pPr>
      <a:lvl9pPr marL="1285829"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9pPr>
    </p:titleStyle>
    <p:bodyStyle>
      <a:lvl1pPr algn="l" defTabSz="410751" rtl="0" fontAlgn="base" hangingPunct="0">
        <a:spcBef>
          <a:spcPts val="2953"/>
        </a:spcBef>
        <a:spcAft>
          <a:spcPct val="0"/>
        </a:spcAft>
        <a:defRPr sz="2953">
          <a:solidFill>
            <a:srgbClr val="6C6963"/>
          </a:solidFill>
          <a:latin typeface="+mn-lt"/>
          <a:ea typeface="+mn-ea"/>
          <a:cs typeface="+mn-cs"/>
          <a:sym typeface="Baskerville" charset="0"/>
        </a:defRPr>
      </a:lvl1pPr>
      <a:lvl2pPr marL="160729"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2pPr>
      <a:lvl3pPr marL="321457"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3pPr>
      <a:lvl4pPr marL="482186"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4pPr>
      <a:lvl5pPr marL="642915"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5pPr>
      <a:lvl6pPr marL="964372"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6pPr>
      <a:lvl7pPr marL="1285829"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7pPr>
      <a:lvl8pPr marL="1607287"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8pPr>
      <a:lvl9pPr marL="1928744"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imag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233"/>
            <a:ext cx="9142884" cy="686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29099091"/>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mj-lt"/>
          <a:ea typeface="+mj-ea"/>
          <a:cs typeface="+mj-cs"/>
          <a:sym typeface="Baskerville" charset="0"/>
        </a:defRPr>
      </a:lvl1pPr>
      <a:lvl2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2pPr>
      <a:lvl3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3pPr>
      <a:lvl4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4pPr>
      <a:lvl5pPr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5pPr>
      <a:lvl6pPr marL="321457"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6pPr>
      <a:lvl7pPr marL="642915"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7pPr>
      <a:lvl8pPr marL="964372"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8pPr>
      <a:lvl9pPr marL="1285829" algn="ctr" defTabSz="410751" rtl="0" fontAlgn="base" hangingPunct="0">
        <a:spcBef>
          <a:spcPct val="0"/>
        </a:spcBef>
        <a:spcAft>
          <a:spcPct val="0"/>
        </a:spcAft>
        <a:defRPr sz="5203">
          <a:solidFill>
            <a:srgbClr val="6C6963"/>
          </a:solidFill>
          <a:effectLst>
            <a:outerShdw blurRad="38100" dist="38100" dir="2700000" algn="tl">
              <a:srgbClr val="000000"/>
            </a:outerShdw>
          </a:effectLst>
          <a:latin typeface="Baskerville" charset="0"/>
          <a:ea typeface="ＭＳ Ｐゴシック" charset="0"/>
          <a:cs typeface="Baskerville" charset="0"/>
          <a:sym typeface="Baskerville" charset="0"/>
        </a:defRPr>
      </a:lvl9pPr>
    </p:titleStyle>
    <p:bodyStyle>
      <a:lvl1pPr algn="l" defTabSz="410751" rtl="0" fontAlgn="base" hangingPunct="0">
        <a:spcBef>
          <a:spcPts val="2953"/>
        </a:spcBef>
        <a:spcAft>
          <a:spcPct val="0"/>
        </a:spcAft>
        <a:defRPr sz="2953">
          <a:solidFill>
            <a:srgbClr val="6C6963"/>
          </a:solidFill>
          <a:latin typeface="+mn-lt"/>
          <a:ea typeface="+mn-ea"/>
          <a:cs typeface="+mn-cs"/>
          <a:sym typeface="Baskerville" charset="0"/>
        </a:defRPr>
      </a:lvl1pPr>
      <a:lvl2pPr marL="160729"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2pPr>
      <a:lvl3pPr marL="321457"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3pPr>
      <a:lvl4pPr marL="482186"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4pPr>
      <a:lvl5pPr marL="642915"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5pPr>
      <a:lvl6pPr marL="964372"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6pPr>
      <a:lvl7pPr marL="1285829"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7pPr>
      <a:lvl8pPr marL="1607287"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8pPr>
      <a:lvl9pPr marL="1928744" algn="l" defTabSz="410751" rtl="0" fontAlgn="base" hangingPunct="0">
        <a:spcBef>
          <a:spcPts val="2953"/>
        </a:spcBef>
        <a:spcAft>
          <a:spcPct val="0"/>
        </a:spcAft>
        <a:defRPr sz="2953">
          <a:solidFill>
            <a:srgbClr val="6C6963"/>
          </a:solidFill>
          <a:latin typeface="+mn-lt"/>
          <a:ea typeface="Baskerville" charset="0"/>
          <a:cs typeface="+mn-cs"/>
          <a:sym typeface="Baskerville"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648"/>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6072188" y="5954344"/>
            <a:ext cx="2501428" cy="598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pPr>
            <a:r>
              <a:rPr lang="en-US" sz="3656" i="1" dirty="0">
                <a:solidFill>
                  <a:srgbClr val="FFFF99"/>
                </a:solidFill>
                <a:latin typeface="Impact" panose="020B0806030902050204" pitchFamily="34" charset="0"/>
                <a:ea typeface="ＭＳ Ｐゴシック" charset="0"/>
                <a:sym typeface="Baskerville" charset="0"/>
              </a:rPr>
              <a:t>2 Peter 1:1-11</a:t>
            </a:r>
            <a:endParaRPr lang="en-US" sz="2672" dirty="0">
              <a:solidFill>
                <a:srgbClr val="FFFF99"/>
              </a:solidFill>
              <a:latin typeface="Impact" panose="020B0806030902050204" pitchFamily="34" charset="0"/>
              <a:ea typeface="ＭＳ Ｐゴシック" charset="0"/>
              <a:sym typeface="Baskerville" charset="0"/>
            </a:endParaRPr>
          </a:p>
        </p:txBody>
      </p:sp>
      <p:sp>
        <p:nvSpPr>
          <p:cNvPr id="2" name="TextBox 1">
            <a:extLst>
              <a:ext uri="{FF2B5EF4-FFF2-40B4-BE49-F238E27FC236}">
                <a16:creationId xmlns:a16="http://schemas.microsoft.com/office/drawing/2014/main" id="{14FB90C4-30A1-489E-AF47-BF1E9939603D}"/>
              </a:ext>
            </a:extLst>
          </p:cNvPr>
          <p:cNvSpPr txBox="1"/>
          <p:nvPr/>
        </p:nvSpPr>
        <p:spPr>
          <a:xfrm>
            <a:off x="553640" y="305368"/>
            <a:ext cx="8411766" cy="1175706"/>
          </a:xfrm>
          <a:prstGeom prst="rect">
            <a:avLst/>
          </a:prstGeom>
          <a:noFill/>
        </p:spPr>
        <p:txBody>
          <a:bodyPr wrap="square" rtlCol="0">
            <a:spAutoFit/>
          </a:bodyPr>
          <a:lstStyle/>
          <a:p>
            <a:pPr algn="ctr" defTabSz="410751" fontAlgn="base" hangingPunct="0">
              <a:spcBef>
                <a:spcPct val="0"/>
              </a:spcBef>
              <a:spcAft>
                <a:spcPct val="0"/>
              </a:spcAft>
            </a:pPr>
            <a:r>
              <a:rPr lang="en-US" sz="4640" b="1" cap="small" dirty="0">
                <a:solidFill>
                  <a:srgbClr val="FFFF00"/>
                </a:solidFill>
                <a:latin typeface="Elephant" panose="02020904090505020303" pitchFamily="18" charset="0"/>
                <a:ea typeface="ＭＳ Ｐゴシック" charset="0"/>
                <a:sym typeface="Baskerville" charset="0"/>
              </a:rPr>
              <a:t>“Adding To Your Faith”</a:t>
            </a:r>
            <a:endParaRPr lang="en-US" sz="2400" cap="small" dirty="0">
              <a:solidFill>
                <a:srgbClr val="FFFF00"/>
              </a:solidFill>
              <a:latin typeface="Elephant" panose="02020904090505020303" pitchFamily="18" charset="0"/>
              <a:ea typeface="ＭＳ Ｐゴシック" charset="0"/>
              <a:sym typeface="Baskerville" charset="0"/>
            </a:endParaRPr>
          </a:p>
          <a:p>
            <a:pPr algn="ctr" defTabSz="410751" fontAlgn="base" hangingPunct="0">
              <a:spcBef>
                <a:spcPct val="0"/>
              </a:spcBef>
              <a:spcAft>
                <a:spcPct val="0"/>
              </a:spcAft>
            </a:pPr>
            <a:r>
              <a:rPr lang="en-US" sz="2400" cap="small" dirty="0">
                <a:solidFill>
                  <a:srgbClr val="FFFF00"/>
                </a:solidFill>
                <a:latin typeface="Elephant" panose="02020904090505020303" pitchFamily="18" charset="0"/>
                <a:ea typeface="ＭＳ Ｐゴシック" charset="0"/>
                <a:sym typeface="Baskerville" charset="0"/>
              </a:rPr>
              <a:t>(Part 1)</a:t>
            </a:r>
          </a:p>
        </p:txBody>
      </p:sp>
      <p:sp>
        <p:nvSpPr>
          <p:cNvPr id="3" name="TextBox 2">
            <a:extLst>
              <a:ext uri="{FF2B5EF4-FFF2-40B4-BE49-F238E27FC236}">
                <a16:creationId xmlns:a16="http://schemas.microsoft.com/office/drawing/2014/main" id="{487F91BD-CD1F-4D5A-A485-36F64006D2BE}"/>
              </a:ext>
            </a:extLst>
          </p:cNvPr>
          <p:cNvSpPr txBox="1"/>
          <p:nvPr/>
        </p:nvSpPr>
        <p:spPr>
          <a:xfrm>
            <a:off x="1080492" y="3536157"/>
            <a:ext cx="7358063" cy="1996957"/>
          </a:xfrm>
          <a:prstGeom prst="rect">
            <a:avLst/>
          </a:prstGeom>
          <a:noFill/>
        </p:spPr>
        <p:txBody>
          <a:bodyPr wrap="square" rtlCol="0">
            <a:spAutoFit/>
          </a:bodyPr>
          <a:lstStyle/>
          <a:p>
            <a:pPr algn="ctr" defTabSz="410751" fontAlgn="base" hangingPunct="0">
              <a:spcBef>
                <a:spcPct val="0"/>
              </a:spcBef>
              <a:spcAft>
                <a:spcPct val="0"/>
              </a:spcAft>
            </a:pPr>
            <a:r>
              <a:rPr lang="en-US" sz="2672" dirty="0">
                <a:solidFill>
                  <a:srgbClr val="FFFFFF"/>
                </a:solidFill>
                <a:latin typeface="Georgia" panose="02040502050405020303" pitchFamily="18" charset="0"/>
                <a:ea typeface="ＭＳ Ｐゴシック" charset="0"/>
                <a:sym typeface="Baskerville" charset="0"/>
              </a:rPr>
              <a:t>“</a:t>
            </a:r>
            <a:r>
              <a:rPr lang="en-US" sz="3094" dirty="0">
                <a:solidFill>
                  <a:srgbClr val="FFFFFF"/>
                </a:solidFill>
                <a:latin typeface="Georgia" panose="02040502050405020303" pitchFamily="18" charset="0"/>
                <a:ea typeface="ＭＳ Ｐゴシック" charset="0"/>
                <a:sym typeface="Baskerville" charset="0"/>
              </a:rPr>
              <a:t>For if these things are yours and abound, you will be neither barren nor unfruitful in the knowledge of our Lord Jesus Christ</a:t>
            </a:r>
            <a:r>
              <a:rPr lang="en-US" sz="2672" dirty="0">
                <a:solidFill>
                  <a:srgbClr val="FFFFFF"/>
                </a:solidFill>
                <a:latin typeface="Georgia" panose="02040502050405020303" pitchFamily="18" charset="0"/>
                <a:ea typeface="ＭＳ Ｐゴシック" charset="0"/>
                <a:sym typeface="Baskerville" charset="0"/>
              </a:rPr>
              <a:t>.”</a:t>
            </a:r>
          </a:p>
        </p:txBody>
      </p:sp>
      <p:sp>
        <p:nvSpPr>
          <p:cNvPr id="4" name="TextBox 3">
            <a:extLst>
              <a:ext uri="{FF2B5EF4-FFF2-40B4-BE49-F238E27FC236}">
                <a16:creationId xmlns:a16="http://schemas.microsoft.com/office/drawing/2014/main" id="{DD51B879-8CBE-4557-B4F4-08A58B2FD798}"/>
              </a:ext>
            </a:extLst>
          </p:cNvPr>
          <p:cNvSpPr txBox="1"/>
          <p:nvPr/>
        </p:nvSpPr>
        <p:spPr>
          <a:xfrm>
            <a:off x="3875484" y="3029507"/>
            <a:ext cx="1768078" cy="503536"/>
          </a:xfrm>
          <a:prstGeom prst="rect">
            <a:avLst/>
          </a:prstGeom>
          <a:noFill/>
        </p:spPr>
        <p:txBody>
          <a:bodyPr wrap="square" rtlCol="0">
            <a:spAutoFit/>
          </a:bodyPr>
          <a:lstStyle/>
          <a:p>
            <a:pPr algn="ctr" defTabSz="410751" fontAlgn="base" hangingPunct="0">
              <a:spcBef>
                <a:spcPct val="0"/>
              </a:spcBef>
              <a:spcAft>
                <a:spcPct val="0"/>
              </a:spcAft>
            </a:pPr>
            <a:r>
              <a:rPr lang="en-US" sz="2672" cap="small" dirty="0">
                <a:solidFill>
                  <a:srgbClr val="FFFF99"/>
                </a:solidFill>
                <a:latin typeface="Impact" panose="020B0806030902050204" pitchFamily="34" charset="0"/>
                <a:ea typeface="ＭＳ Ｐゴシック" charset="0"/>
                <a:sym typeface="Baskerville" charset="0"/>
              </a:rPr>
              <a:t>2 Peter 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227" y="2461245"/>
            <a:ext cx="3148831" cy="435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2" name="AutoShape 4"/>
          <p:cNvSpPr>
            <a:spLocks/>
          </p:cNvSpPr>
          <p:nvPr/>
        </p:nvSpPr>
        <p:spPr bwMode="auto">
          <a:xfrm>
            <a:off x="2667788" y="2303859"/>
            <a:ext cx="6443976" cy="4218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spAutoFit/>
          </a:bodyPr>
          <a:lstStyle/>
          <a:p>
            <a:pPr marL="392892" indent="-392892" defTabSz="642915" fontAlgn="base" hangingPunct="0">
              <a:spcBef>
                <a:spcPts val="1547"/>
              </a:spcBef>
              <a:spcAft>
                <a:spcPct val="0"/>
              </a:spcAft>
              <a:buClr>
                <a:srgbClr val="CA6F01"/>
              </a:buClr>
              <a:buSzPct val="80000"/>
              <a:buFont typeface="Helvetica Light" charset="0"/>
              <a:buChar char="✦"/>
            </a:pPr>
            <a:r>
              <a:rPr lang="en-US" sz="3375" dirty="0">
                <a:solidFill>
                  <a:srgbClr val="FCED90"/>
                </a:solidFill>
                <a:latin typeface="Georgia" panose="02040502050405020303" pitchFamily="18" charset="0"/>
                <a:ea typeface="ＭＳ Ｐゴシック" charset="0"/>
                <a:cs typeface="Grunge Face" charset="0"/>
                <a:sym typeface="Grunge Face" charset="0"/>
              </a:rPr>
              <a:t>Diligence</a:t>
            </a:r>
            <a:r>
              <a:rPr lang="en-US" sz="2953" dirty="0">
                <a:solidFill>
                  <a:srgbClr val="FCED90"/>
                </a:solidFill>
                <a:latin typeface="Georgia" panose="02040502050405020303" pitchFamily="18" charset="0"/>
                <a:ea typeface="ＭＳ Ｐゴシック" charset="0"/>
                <a:cs typeface="Times New Roman Bold" charset="0"/>
                <a:sym typeface="Times New Roman Bold" charset="0"/>
              </a:rPr>
              <a:t> –</a:t>
            </a:r>
            <a:br>
              <a:rPr lang="en-US" sz="2953" dirty="0">
                <a:solidFill>
                  <a:srgbClr val="FCED90"/>
                </a:solidFill>
                <a:latin typeface="Georgia" panose="02040502050405020303" pitchFamily="18" charset="0"/>
                <a:ea typeface="ＭＳ Ｐゴシック" charset="0"/>
                <a:cs typeface="Times New Roman Bold" charset="0"/>
                <a:sym typeface="Times New Roman Bold" charset="0"/>
              </a:rPr>
            </a:br>
            <a:r>
              <a:rPr lang="en-US" sz="2953" dirty="0">
                <a:solidFill>
                  <a:srgbClr val="FCED90"/>
                </a:solidFill>
                <a:latin typeface="Impact" panose="020B0806030902050204" pitchFamily="34" charset="0"/>
                <a:ea typeface="ＭＳ Ｐゴシック" charset="0"/>
                <a:cs typeface="Times New Roman Bold" charset="0"/>
                <a:sym typeface="Times New Roman Bold" charset="0"/>
              </a:rPr>
              <a:t>Hebrews 6:11; 2 Peter 1:5,10 </a:t>
            </a:r>
          </a:p>
          <a:p>
            <a:pPr marL="723279" lvl="1" indent="-392892" defTabSz="642915" fontAlgn="base" hangingPunct="0">
              <a:spcBef>
                <a:spcPts val="1547"/>
              </a:spcBef>
              <a:spcAft>
                <a:spcPct val="0"/>
              </a:spcAft>
              <a:buClr>
                <a:srgbClr val="F4BE61"/>
              </a:buClr>
              <a:buSzPct val="80000"/>
              <a:buFont typeface="Helvetica Light" charset="0"/>
              <a:buChar char="✴"/>
            </a:pPr>
            <a:r>
              <a:rPr lang="en-US" sz="3094" dirty="0">
                <a:solidFill>
                  <a:srgbClr val="FFFC79"/>
                </a:solidFill>
                <a:latin typeface="Impact" panose="020B0806030902050204" pitchFamily="34" charset="0"/>
                <a:ea typeface="ＭＳ Ｐゴシック" charset="0"/>
                <a:cs typeface="Times New Roman Bold" charset="0"/>
                <a:sym typeface="Times New Roman Bold" charset="0"/>
              </a:rPr>
              <a:t>Commitment – </a:t>
            </a:r>
            <a:r>
              <a:rPr lang="en-US" sz="3094" dirty="0">
                <a:solidFill>
                  <a:srgbClr val="FFFFFF"/>
                </a:solidFill>
                <a:latin typeface="Georgia" panose="02040502050405020303" pitchFamily="18" charset="0"/>
                <a:ea typeface="ＭＳ Ｐゴシック" charset="0"/>
                <a:cs typeface="Times New Roman Bold" charset="0"/>
                <a:sym typeface="Times New Roman Bold" charset="0"/>
              </a:rPr>
              <a:t>Can’t be double minded</a:t>
            </a:r>
            <a:r>
              <a:rPr lang="en-US" sz="3094" dirty="0">
                <a:solidFill>
                  <a:srgbClr val="FFFC79"/>
                </a:solidFill>
                <a:latin typeface="Impact" panose="020B0806030902050204" pitchFamily="34" charset="0"/>
                <a:ea typeface="ＭＳ Ｐゴシック" charset="0"/>
                <a:cs typeface="Times New Roman Bold" charset="0"/>
                <a:sym typeface="Times New Roman Bold" charset="0"/>
              </a:rPr>
              <a:t> - 1 Kings 18:21; Acts 11:23</a:t>
            </a:r>
          </a:p>
          <a:p>
            <a:pPr marL="723279" lvl="1" indent="-392892" defTabSz="642915" fontAlgn="base" hangingPunct="0">
              <a:spcBef>
                <a:spcPts val="1547"/>
              </a:spcBef>
              <a:spcAft>
                <a:spcPct val="0"/>
              </a:spcAft>
              <a:buClr>
                <a:srgbClr val="F4BE61"/>
              </a:buClr>
              <a:buSzPct val="80000"/>
              <a:buFont typeface="Helvetica Light" charset="0"/>
              <a:buChar char="✴"/>
            </a:pPr>
            <a:r>
              <a:rPr lang="en-US" sz="3094" dirty="0">
                <a:solidFill>
                  <a:srgbClr val="FFFC79"/>
                </a:solidFill>
                <a:latin typeface="Impact" panose="020B0806030902050204" pitchFamily="34" charset="0"/>
                <a:ea typeface="ＭＳ Ｐゴシック" charset="0"/>
                <a:cs typeface="Times New Roman Bold" charset="0"/>
                <a:sym typeface="Times New Roman Bold" charset="0"/>
              </a:rPr>
              <a:t>Continued pursuit – </a:t>
            </a:r>
            <a:r>
              <a:rPr lang="en-US" sz="3094" dirty="0">
                <a:solidFill>
                  <a:srgbClr val="FFFFFF"/>
                </a:solidFill>
                <a:latin typeface="Georgia" panose="02040502050405020303" pitchFamily="18" charset="0"/>
                <a:ea typeface="ＭＳ Ｐゴシック" charset="0"/>
                <a:cs typeface="Times New Roman Bold" charset="0"/>
                <a:sym typeface="Times New Roman Bold" charset="0"/>
              </a:rPr>
              <a:t>No shortcuts - Takes time, great effort and patience –</a:t>
            </a:r>
            <a:br>
              <a:rPr lang="en-US" sz="3094" dirty="0">
                <a:solidFill>
                  <a:srgbClr val="FFFFFF"/>
                </a:solidFill>
                <a:latin typeface="Georgia" panose="02040502050405020303" pitchFamily="18" charset="0"/>
                <a:ea typeface="ＭＳ Ｐゴシック" charset="0"/>
                <a:cs typeface="Times New Roman Bold" charset="0"/>
                <a:sym typeface="Times New Roman Bold" charset="0"/>
              </a:rPr>
            </a:br>
            <a:r>
              <a:rPr lang="en-US" sz="3094" dirty="0">
                <a:solidFill>
                  <a:srgbClr val="FFFC79"/>
                </a:solidFill>
                <a:latin typeface="Impact" panose="020B0806030902050204" pitchFamily="34" charset="0"/>
                <a:ea typeface="ＭＳ Ｐゴシック" charset="0"/>
                <a:cs typeface="Times New Roman Bold" charset="0"/>
                <a:sym typeface="Times New Roman Bold" charset="0"/>
              </a:rPr>
              <a:t>1 Corinthians 15:58; Colossians 1:23</a:t>
            </a:r>
          </a:p>
        </p:txBody>
      </p:sp>
      <p:pic>
        <p:nvPicPr>
          <p:cNvPr id="2" name="Picture 1">
            <a:extLst>
              <a:ext uri="{FF2B5EF4-FFF2-40B4-BE49-F238E27FC236}">
                <a16:creationId xmlns:a16="http://schemas.microsoft.com/office/drawing/2014/main" id="{EC26D94D-C1ED-4C39-93AD-9944094E67C2}"/>
              </a:ext>
            </a:extLst>
          </p:cNvPr>
          <p:cNvPicPr>
            <a:picLocks noChangeAspect="1"/>
          </p:cNvPicPr>
          <p:nvPr/>
        </p:nvPicPr>
        <p:blipFill>
          <a:blip r:embed="rId3"/>
          <a:stretch>
            <a:fillRect/>
          </a:stretch>
        </p:blipFill>
        <p:spPr>
          <a:xfrm>
            <a:off x="433013" y="0"/>
            <a:ext cx="8616109" cy="1247407"/>
          </a:xfrm>
          <a:prstGeom prst="rect">
            <a:avLst/>
          </a:prstGeom>
        </p:spPr>
      </p:pic>
      <p:sp>
        <p:nvSpPr>
          <p:cNvPr id="3" name="TextBox 2">
            <a:extLst>
              <a:ext uri="{FF2B5EF4-FFF2-40B4-BE49-F238E27FC236}">
                <a16:creationId xmlns:a16="http://schemas.microsoft.com/office/drawing/2014/main" id="{60467421-6A3F-4C60-9889-B38ACABD9801}"/>
              </a:ext>
            </a:extLst>
          </p:cNvPr>
          <p:cNvSpPr txBox="1"/>
          <p:nvPr/>
        </p:nvSpPr>
        <p:spPr>
          <a:xfrm>
            <a:off x="1522588" y="1177959"/>
            <a:ext cx="6804422" cy="806375"/>
          </a:xfrm>
          <a:prstGeom prst="rect">
            <a:avLst/>
          </a:prstGeom>
          <a:solidFill>
            <a:srgbClr val="FFFFFF"/>
          </a:solidFill>
          <a:ln>
            <a:solidFill>
              <a:srgbClr val="FF0000"/>
            </a:solidFill>
          </a:ln>
        </p:spPr>
        <p:txBody>
          <a:bodyPr wrap="square" rtlCol="0">
            <a:spAutoFit/>
          </a:bodyPr>
          <a:lstStyle/>
          <a:p>
            <a:pPr algn="ctr" defTabSz="410751" fontAlgn="base" hangingPunct="0">
              <a:spcBef>
                <a:spcPct val="0"/>
              </a:spcBef>
              <a:spcAft>
                <a:spcPct val="0"/>
              </a:spcAft>
            </a:pPr>
            <a:r>
              <a:rPr lang="en-US" sz="4640" b="1" cap="small" dirty="0">
                <a:solidFill>
                  <a:srgbClr val="663300"/>
                </a:solidFill>
                <a:latin typeface="Georgia" panose="02040502050405020303" pitchFamily="18" charset="0"/>
                <a:ea typeface="ＭＳ Ｐゴシック" charset="0"/>
                <a:sym typeface="Baskerville" charset="0"/>
              </a:rPr>
              <a:t>Giving All Diligence</a:t>
            </a:r>
          </a:p>
        </p:txBody>
      </p:sp>
    </p:spTree>
    <p:extLst>
      <p:ext uri="{BB962C8B-B14F-4D97-AF65-F5344CB8AC3E}">
        <p14:creationId xmlns:p14="http://schemas.microsoft.com/office/powerpoint/2010/main" val="30197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wipe(left)">
                                      <p:cBhvr>
                                        <p:cTn id="7" dur="500"/>
                                        <p:tgtEl>
                                          <p:spTgt spid="1229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Effect transition="in" filter="wipe(left)">
                                      <p:cBhvr>
                                        <p:cTn id="11" dur="500"/>
                                        <p:tgtEl>
                                          <p:spTgt spid="1229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animEffect transition="in" filter="wipe(left)">
                                      <p:cBhvr>
                                        <p:cTn id="15"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227" y="2461245"/>
            <a:ext cx="3148831" cy="435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6" name="AutoShape 4"/>
          <p:cNvSpPr>
            <a:spLocks/>
          </p:cNvSpPr>
          <p:nvPr/>
        </p:nvSpPr>
        <p:spPr bwMode="auto">
          <a:xfrm>
            <a:off x="2620653" y="2294776"/>
            <a:ext cx="6523348" cy="453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spAutoFit/>
          </a:bodyPr>
          <a:lstStyle/>
          <a:p>
            <a:pPr marL="392892" indent="-392892" defTabSz="642915" fontAlgn="base" hangingPunct="0">
              <a:spcBef>
                <a:spcPts val="1547"/>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alpha val="43137"/>
                    </a:srgbClr>
                  </a:outerShdw>
                </a:effectLst>
                <a:latin typeface="Impact" panose="020B0806030902050204" pitchFamily="34" charset="0"/>
                <a:ea typeface="ＭＳ Ｐゴシック" charset="0"/>
                <a:cs typeface="Grunge Face" charset="0"/>
                <a:sym typeface="Grunge Face" charset="0"/>
              </a:rPr>
              <a:t>Add To</a:t>
            </a:r>
            <a:r>
              <a:rPr lang="en-US" sz="2953" dirty="0">
                <a:solidFill>
                  <a:srgbClr val="FCED90"/>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Bold" charset="0"/>
                <a:sym typeface="Times New Roman Bold" charset="0"/>
              </a:rPr>
              <a:t> </a:t>
            </a:r>
            <a:r>
              <a:rPr lang="en-US" sz="2953" dirty="0">
                <a:solidFill>
                  <a:srgbClr val="FCED90"/>
                </a:solidFill>
                <a:effectLst>
                  <a:outerShdw blurRad="38100" dist="38100" dir="2700000" algn="tl">
                    <a:srgbClr val="000000">
                      <a:alpha val="43137"/>
                    </a:srgbClr>
                  </a:outerShdw>
                </a:effectLst>
                <a:latin typeface="Times New Roman Bold" charset="0"/>
                <a:ea typeface="ＭＳ Ｐゴシック" charset="0"/>
                <a:cs typeface="Times New Roman Bold" charset="0"/>
                <a:sym typeface="Times New Roman Bold" charset="0"/>
              </a:rPr>
              <a:t>–</a:t>
            </a:r>
            <a:r>
              <a:rPr lang="en-US" sz="2953" dirty="0">
                <a:solidFill>
                  <a:srgbClr val="000000"/>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 </a:t>
            </a:r>
            <a:r>
              <a:rPr lang="en-US" sz="2953" dirty="0">
                <a:solidFill>
                  <a:srgbClr val="FFFFFF"/>
                </a:solidFill>
                <a:effectLst>
                  <a:outerShdw blurRad="38100" dist="38100" dir="2700000" algn="tl">
                    <a:srgbClr val="000000">
                      <a:alpha val="43137"/>
                    </a:srgbClr>
                  </a:outerShdw>
                </a:effectLst>
                <a:latin typeface="Galatia SIL" charset="0"/>
                <a:ea typeface="ＭＳ Ｐゴシック" charset="0"/>
                <a:cs typeface="Galatia SIL" charset="0"/>
                <a:sym typeface="Galatia SIL" charset="0"/>
              </a:rPr>
              <a:t>ἐ</a:t>
            </a:r>
            <a:r>
              <a:rPr lang="en-US" sz="2953" dirty="0">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π</a:t>
            </a:r>
            <a:r>
              <a:rPr lang="en-US" sz="2953" dirty="0" err="1">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ιχορηγ</a:t>
            </a:r>
            <a:r>
              <a:rPr lang="en-US" sz="2953" dirty="0" err="1">
                <a:solidFill>
                  <a:srgbClr val="FFFFFF"/>
                </a:solidFill>
                <a:effectLst>
                  <a:outerShdw blurRad="38100" dist="38100" dir="2700000" algn="tl">
                    <a:srgbClr val="000000">
                      <a:alpha val="43137"/>
                    </a:srgbClr>
                  </a:outerShdw>
                </a:effectLst>
                <a:latin typeface="Galatia SIL" charset="0"/>
                <a:ea typeface="ＭＳ Ｐゴシック" charset="0"/>
                <a:cs typeface="Galatia SIL" charset="0"/>
                <a:sym typeface="Galatia SIL" charset="0"/>
              </a:rPr>
              <a:t>έ</a:t>
            </a:r>
            <a:r>
              <a:rPr lang="en-US" sz="2953" dirty="0" err="1">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ω</a:t>
            </a:r>
            <a:r>
              <a:rPr lang="en-US" sz="2953" dirty="0">
                <a:solidFill>
                  <a:srgbClr val="0433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 </a:t>
            </a:r>
            <a:r>
              <a:rPr lang="en-US" sz="2953" dirty="0">
                <a:solidFill>
                  <a:srgbClr val="F4BE61"/>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 </a:t>
            </a:r>
            <a:r>
              <a:rPr lang="en-US" sz="2250" i="1" dirty="0" err="1">
                <a:solidFill>
                  <a:srgbClr val="FFFFFF"/>
                </a:solidFill>
                <a:effectLst>
                  <a:outerShdw blurRad="38100" dist="38100" dir="2700000" algn="tl">
                    <a:srgbClr val="000000">
                      <a:alpha val="43137"/>
                    </a:srgbClr>
                  </a:outerShdw>
                </a:effectLst>
                <a:latin typeface="Book Antiqua" panose="02040602050305030304" pitchFamily="18" charset="0"/>
                <a:ea typeface="ＭＳ Ｐゴシック" charset="0"/>
                <a:cs typeface="Times New Roman" charset="0"/>
                <a:sym typeface="Times New Roman" charset="0"/>
              </a:rPr>
              <a:t>epichorēgeō</a:t>
            </a:r>
            <a:endParaRPr lang="en-US" sz="2953" i="1" dirty="0">
              <a:solidFill>
                <a:srgbClr val="000000"/>
              </a:solidFill>
              <a:effectLst>
                <a:outerShdw blurRad="38100" dist="38100" dir="2700000" algn="tl">
                  <a:srgbClr val="000000">
                    <a:alpha val="43137"/>
                  </a:srgbClr>
                </a:outerShdw>
              </a:effectLst>
              <a:latin typeface="Book Antiqua" panose="02040602050305030304" pitchFamily="18" charset="0"/>
              <a:ea typeface="ＭＳ Ｐゴシック" charset="0"/>
              <a:cs typeface="Times New Roman" charset="0"/>
              <a:sym typeface="Times New Roman" charset="0"/>
            </a:endParaRP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C79"/>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Bold" charset="0"/>
                <a:sym typeface="Times New Roman Bold" charset="0"/>
              </a:rPr>
              <a:t>To supply, furnish, to minister unto</a:t>
            </a:r>
            <a:r>
              <a:rPr lang="en-US" sz="2672"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Bold" charset="0"/>
                <a:sym typeface="Times New Roman Bold" charset="0"/>
              </a:rPr>
              <a:t> </a:t>
            </a:r>
            <a:r>
              <a:rPr lang="en-US" sz="2672" dirty="0">
                <a:solidFill>
                  <a:srgbClr val="FFFFFF"/>
                </a:solidFill>
                <a:effectLst>
                  <a:outerShdw blurRad="38100" dist="38100" dir="2700000" algn="tl">
                    <a:srgbClr val="000000">
                      <a:alpha val="43137"/>
                    </a:srgbClr>
                  </a:outerShdw>
                </a:effectLst>
                <a:latin typeface="Times New Roman Bold" charset="0"/>
                <a:ea typeface="ＭＳ Ｐゴシック" charset="0"/>
                <a:cs typeface="Times New Roman Bold" charset="0"/>
                <a:sym typeface="Times New Roman Bold" charset="0"/>
              </a:rPr>
              <a:t>– [Vine; Thayer; BDAG] - 1:11;</a:t>
            </a:r>
            <a:br>
              <a:rPr lang="en-US" sz="2672" dirty="0">
                <a:solidFill>
                  <a:srgbClr val="FFFFFF"/>
                </a:solidFill>
                <a:effectLst>
                  <a:outerShdw blurRad="38100" dist="38100" dir="2700000" algn="tl">
                    <a:srgbClr val="000000">
                      <a:alpha val="43137"/>
                    </a:srgbClr>
                  </a:outerShdw>
                </a:effectLst>
                <a:latin typeface="Times New Roman Bold" charset="0"/>
                <a:ea typeface="ＭＳ Ｐゴシック" charset="0"/>
                <a:cs typeface="Times New Roman Bold" charset="0"/>
                <a:sym typeface="Times New Roman Bold" charset="0"/>
              </a:rPr>
            </a:br>
            <a:r>
              <a:rPr lang="en-US" sz="2672" dirty="0">
                <a:solidFill>
                  <a:srgbClr val="FFFF99"/>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Bold" charset="0"/>
                <a:sym typeface="Times New Roman Bold" charset="0"/>
              </a:rPr>
              <a:t>2 Corinthians 9:10; Galatians 3:5; Colossians 2:19</a:t>
            </a: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The verb rendered </a:t>
            </a:r>
            <a:r>
              <a:rPr lang="en-US" sz="2672" i="1"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add </a:t>
            </a:r>
            <a:r>
              <a:rPr lang="en-US" sz="1969"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a:t>
            </a:r>
            <a:r>
              <a:rPr lang="en-US" sz="1969" dirty="0">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ἐπ</a:t>
            </a:r>
            <a:r>
              <a:rPr lang="en-US" sz="1969" dirty="0" err="1">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ιχορηγήσ</a:t>
            </a:r>
            <a:r>
              <a:rPr lang="en-US" sz="1969" dirty="0">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ατε</a:t>
            </a:r>
            <a:r>
              <a:rPr lang="en-US" sz="1969"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a:t>
            </a:r>
            <a:r>
              <a:rPr lang="en-US" sz="2672"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 is derived from </a:t>
            </a:r>
            <a:r>
              <a:rPr lang="en-US" sz="2672" dirty="0">
                <a:solidFill>
                  <a:srgbClr val="FFFFFF"/>
                </a:solidFill>
                <a:effectLst>
                  <a:outerShdw blurRad="38100" dist="38100" dir="2700000" algn="tl">
                    <a:srgbClr val="000000">
                      <a:alpha val="43137"/>
                    </a:srgbClr>
                  </a:outerShdw>
                </a:effectLst>
                <a:latin typeface="Helvetica" charset="0"/>
                <a:ea typeface="ＭＳ Ｐゴシック" charset="0"/>
                <a:cs typeface="Helvetica" charset="0"/>
                <a:sym typeface="Helvetica" charset="0"/>
              </a:rPr>
              <a:t>χορός</a:t>
            </a:r>
            <a:r>
              <a:rPr lang="en-US" sz="2672"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 a </a:t>
            </a:r>
            <a:r>
              <a:rPr lang="en-US" sz="2672" i="1"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chorus, … </a:t>
            </a:r>
            <a:r>
              <a:rPr lang="en-US" sz="2672"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The verb originally means </a:t>
            </a:r>
            <a:r>
              <a:rPr lang="en-US" sz="2672" i="1"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to bear the expense of a chorus …</a:t>
            </a:r>
            <a:r>
              <a:rPr lang="en-US" sz="2672"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 In the NT sense of </a:t>
            </a:r>
            <a:r>
              <a:rPr lang="en-US" sz="2672" i="1"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supplying </a:t>
            </a:r>
            <a:r>
              <a:rPr lang="en-US" sz="2672"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or </a:t>
            </a:r>
            <a:r>
              <a:rPr lang="en-US" sz="2672" i="1"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providing</a:t>
            </a:r>
            <a:r>
              <a:rPr lang="en-US" sz="2672" i="1" dirty="0">
                <a:solidFill>
                  <a:srgbClr val="FFFFFF"/>
                </a:solidFill>
                <a:effectLst>
                  <a:outerShdw blurRad="38100" dist="38100" dir="2700000" algn="tl">
                    <a:srgbClr val="000000">
                      <a:alpha val="43137"/>
                    </a:srgbClr>
                  </a:outerShdw>
                </a:effectLst>
                <a:latin typeface="Times New Roman" charset="0"/>
                <a:ea typeface="ＭＳ Ｐゴシック" charset="0"/>
                <a:cs typeface="Times New Roman" charset="0"/>
                <a:sym typeface="Times New Roman" charset="0"/>
              </a:rPr>
              <a:t>.</a:t>
            </a:r>
            <a:endParaRPr lang="en-US" sz="2672" dirty="0">
              <a:solidFill>
                <a:srgbClr val="6C6963"/>
              </a:solidFill>
              <a:effectLst>
                <a:outerShdw blurRad="38100" dist="38100" dir="2700000" algn="tl">
                  <a:srgbClr val="000000">
                    <a:alpha val="43137"/>
                  </a:srgbClr>
                </a:outerShdw>
              </a:effectLst>
              <a:latin typeface="Baskerville" charset="0"/>
              <a:ea typeface="ＭＳ Ｐゴシック" charset="0"/>
              <a:sym typeface="Baskerville" charset="0"/>
            </a:endParaRPr>
          </a:p>
        </p:txBody>
      </p:sp>
      <p:pic>
        <p:nvPicPr>
          <p:cNvPr id="2" name="Picture 1">
            <a:extLst>
              <a:ext uri="{FF2B5EF4-FFF2-40B4-BE49-F238E27FC236}">
                <a16:creationId xmlns:a16="http://schemas.microsoft.com/office/drawing/2014/main" id="{7742D69A-8DE7-45AF-B501-BE35A9E796E2}"/>
              </a:ext>
            </a:extLst>
          </p:cNvPr>
          <p:cNvPicPr>
            <a:picLocks noChangeAspect="1"/>
          </p:cNvPicPr>
          <p:nvPr/>
        </p:nvPicPr>
        <p:blipFill>
          <a:blip r:embed="rId3"/>
          <a:stretch>
            <a:fillRect/>
          </a:stretch>
        </p:blipFill>
        <p:spPr>
          <a:xfrm>
            <a:off x="545750" y="22324"/>
            <a:ext cx="8616109" cy="1247407"/>
          </a:xfrm>
          <a:prstGeom prst="rect">
            <a:avLst/>
          </a:prstGeom>
        </p:spPr>
      </p:pic>
      <p:pic>
        <p:nvPicPr>
          <p:cNvPr id="3" name="Picture 2">
            <a:extLst>
              <a:ext uri="{FF2B5EF4-FFF2-40B4-BE49-F238E27FC236}">
                <a16:creationId xmlns:a16="http://schemas.microsoft.com/office/drawing/2014/main" id="{FB3EF2B3-E90B-4483-871A-2449395A4C9C}"/>
              </a:ext>
            </a:extLst>
          </p:cNvPr>
          <p:cNvPicPr>
            <a:picLocks noChangeAspect="1"/>
          </p:cNvPicPr>
          <p:nvPr/>
        </p:nvPicPr>
        <p:blipFill>
          <a:blip r:embed="rId4"/>
          <a:stretch>
            <a:fillRect/>
          </a:stretch>
        </p:blipFill>
        <p:spPr>
          <a:xfrm>
            <a:off x="1553005" y="857250"/>
            <a:ext cx="7094358" cy="125169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wipe(left)">
                                      <p:cBhvr>
                                        <p:cTn id="7" dur="500"/>
                                        <p:tgtEl>
                                          <p:spTgt spid="1331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animEffect transition="in" filter="wipe(left)">
                                      <p:cBhvr>
                                        <p:cTn id="11" dur="500"/>
                                        <p:tgtEl>
                                          <p:spTgt spid="13316">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animEffect transition="in" filter="wipe(left)">
                                      <p:cBhvr>
                                        <p:cTn id="15" dur="5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bldLvl="5"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7954" y="0"/>
            <a:ext cx="7421686" cy="6839025"/>
          </a:xfrm>
          <a:prstGeom prst="rect">
            <a:avLst/>
          </a:prstGeom>
          <a:noFill/>
          <a:ln>
            <a:noFill/>
          </a:ln>
          <a:effectLst>
            <a:outerShdw blurRad="101600" dist="94796"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14338" name="AutoShape 2"/>
          <p:cNvSpPr>
            <a:spLocks/>
          </p:cNvSpPr>
          <p:nvPr/>
        </p:nvSpPr>
        <p:spPr bwMode="auto">
          <a:xfrm rot="16209467">
            <a:off x="3902832" y="761815"/>
            <a:ext cx="1336104" cy="1212205"/>
          </a:xfrm>
          <a:prstGeom prst="rightArrow">
            <a:avLst>
              <a:gd name="adj1" fmla="val 53333"/>
              <a:gd name="adj2" fmla="val 43129"/>
            </a:avLst>
          </a:prstGeom>
          <a:solidFill>
            <a:srgbClr val="F4BE61">
              <a:alpha val="560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pPr>
            <a:endParaRPr lang="en-US" sz="2250">
              <a:solidFill>
                <a:srgbClr val="6C6963"/>
              </a:solidFill>
              <a:latin typeface="Baskerville" charset="0"/>
              <a:ea typeface="ＭＳ Ｐゴシック" charset="0"/>
              <a:sym typeface="Baskerville" charset="0"/>
            </a:endParaRPr>
          </a:p>
        </p:txBody>
      </p:sp>
      <p:pic>
        <p:nvPicPr>
          <p:cNvPr id="14339" name="Picture 3"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0192" y="1112863"/>
            <a:ext cx="3223617" cy="4822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AutoShape 4"/>
          <p:cNvSpPr>
            <a:spLocks/>
          </p:cNvSpPr>
          <p:nvPr/>
        </p:nvSpPr>
        <p:spPr bwMode="auto">
          <a:xfrm>
            <a:off x="1913186" y="3750469"/>
            <a:ext cx="5316513" cy="784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defTabSz="321457" fontAlgn="base" hangingPunct="0">
              <a:spcBef>
                <a:spcPts val="352"/>
              </a:spcBef>
              <a:spcAft>
                <a:spcPct val="0"/>
              </a:spcAft>
            </a:pPr>
            <a:r>
              <a:rPr lang="en-US" sz="1687"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2 Peter 1:5-10</a:t>
            </a:r>
            <a:br>
              <a:rPr lang="en-US" sz="1687"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br>
            <a:r>
              <a:rPr lang="en-US" sz="1687" baseline="32000"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5 </a:t>
            </a:r>
            <a:r>
              <a:rPr lang="en-US" sz="1687"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giving all diligence, add to your … </a:t>
            </a:r>
            <a:r>
              <a:rPr lang="en-US" sz="1687" baseline="32000"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10 </a:t>
            </a:r>
            <a:r>
              <a:rPr lang="en-US" sz="1687" dirty="0">
                <a:solidFill>
                  <a:srgbClr val="FFFFFF"/>
                </a:solidFill>
                <a:effectLst>
                  <a:outerShdw blurRad="38100" dist="38100" dir="2700000" algn="tl">
                    <a:srgbClr val="000000">
                      <a:alpha val="43137"/>
                    </a:srgbClr>
                  </a:outerShdw>
                </a:effectLst>
                <a:latin typeface="Impact" panose="020B0806030902050204" pitchFamily="34" charset="0"/>
                <a:ea typeface="ＭＳ Ｐゴシック" charset="0"/>
                <a:cs typeface="Times New Roman" charset="0"/>
                <a:sym typeface="Times New Roman" charset="0"/>
              </a:rPr>
              <a:t>Therefore, brethren, be even more diligent to make your call and election sure,</a:t>
            </a:r>
            <a:endParaRPr lang="en-US" sz="2672" dirty="0">
              <a:solidFill>
                <a:srgbClr val="6C6963"/>
              </a:solidFill>
              <a:effectLst>
                <a:outerShdw blurRad="38100" dist="38100" dir="2700000" algn="tl">
                  <a:srgbClr val="000000">
                    <a:alpha val="43137"/>
                  </a:srgbClr>
                </a:outerShdw>
              </a:effectLst>
              <a:latin typeface="Impact" panose="020B0806030902050204" pitchFamily="34" charset="0"/>
              <a:ea typeface="ＭＳ Ｐゴシック" charset="0"/>
              <a:sym typeface="Baskerville" charset="0"/>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5" y="2119685"/>
            <a:ext cx="4375547" cy="4785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4" name="AutoShape 4"/>
          <p:cNvSpPr>
            <a:spLocks/>
          </p:cNvSpPr>
          <p:nvPr/>
        </p:nvSpPr>
        <p:spPr bwMode="auto">
          <a:xfrm>
            <a:off x="3912126" y="2250281"/>
            <a:ext cx="5161555" cy="43934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spAutoFit/>
          </a:bodyPr>
          <a:lstStyle/>
          <a:p>
            <a:pPr marL="392892" indent="-392892" defTabSz="642915" fontAlgn="base" hangingPunct="0">
              <a:spcBef>
                <a:spcPts val="1547"/>
              </a:spcBef>
              <a:spcAft>
                <a:spcPct val="0"/>
              </a:spcAft>
              <a:buClr>
                <a:srgbClr val="CA6F01"/>
              </a:buClr>
              <a:buSzPct val="80000"/>
              <a:buFont typeface="Helvetica Light" charset="0"/>
              <a:buChar char="✦"/>
            </a:pPr>
            <a:r>
              <a:rPr lang="en-US" sz="2953" dirty="0">
                <a:solidFill>
                  <a:srgbClr val="FFFFFF"/>
                </a:solidFill>
                <a:latin typeface="Impact" panose="020B0806030902050204" pitchFamily="34" charset="0"/>
                <a:ea typeface="ＭＳ Ｐゴシック" charset="0"/>
                <a:cs typeface="Grunge Face" charset="0"/>
                <a:sym typeface="Grunge Face" charset="0"/>
              </a:rPr>
              <a:t>Add To Your Faith</a:t>
            </a:r>
            <a:r>
              <a:rPr lang="en-US" sz="2953" dirty="0">
                <a:solidFill>
                  <a:srgbClr val="FFFFFF"/>
                </a:solidFill>
                <a:latin typeface="Impact" panose="020B0806030902050204" pitchFamily="34" charset="0"/>
                <a:ea typeface="ＭＳ Ｐゴシック" charset="0"/>
                <a:cs typeface="Times New Roman Bold" charset="0"/>
                <a:sym typeface="Times New Roman Bold" charset="0"/>
              </a:rPr>
              <a:t> </a:t>
            </a:r>
            <a:r>
              <a:rPr lang="en-US" sz="2953" dirty="0">
                <a:solidFill>
                  <a:srgbClr val="FCED90"/>
                </a:solidFill>
                <a:latin typeface="Times New Roman Bold" charset="0"/>
                <a:ea typeface="ＭＳ Ｐゴシック" charset="0"/>
                <a:cs typeface="Times New Roman Bold" charset="0"/>
                <a:sym typeface="Times New Roman Bold" charset="0"/>
              </a:rPr>
              <a:t>–</a:t>
            </a:r>
            <a:br>
              <a:rPr lang="en-US" sz="2953" dirty="0">
                <a:solidFill>
                  <a:srgbClr val="FCED90"/>
                </a:solidFill>
                <a:latin typeface="Times New Roman Bold" charset="0"/>
                <a:ea typeface="ＭＳ Ｐゴシック" charset="0"/>
                <a:cs typeface="Times New Roman Bold" charset="0"/>
                <a:sym typeface="Times New Roman Bold" charset="0"/>
              </a:rPr>
            </a:br>
            <a:r>
              <a:rPr lang="en-US" sz="2953" dirty="0">
                <a:solidFill>
                  <a:srgbClr val="FFFF99"/>
                </a:solidFill>
                <a:latin typeface="Times New Roman Bold" charset="0"/>
                <a:ea typeface="ＭＳ Ｐゴシック" charset="0"/>
                <a:cs typeface="Times New Roman Bold" charset="0"/>
                <a:sym typeface="Times New Roman Bold" charset="0"/>
              </a:rPr>
              <a:t>Hebrews 11:1; Romans 10:17</a:t>
            </a: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FFF"/>
                </a:solidFill>
                <a:latin typeface="Times New Roman Bold" charset="0"/>
                <a:ea typeface="ＭＳ Ｐゴシック" charset="0"/>
                <a:cs typeface="Times New Roman Bold" charset="0"/>
                <a:sym typeface="Times New Roman Bold" charset="0"/>
              </a:rPr>
              <a:t>Faith is the </a:t>
            </a:r>
            <a:r>
              <a:rPr lang="en-US" sz="2672" u="sng" dirty="0">
                <a:solidFill>
                  <a:srgbClr val="FFFFFF"/>
                </a:solidFill>
                <a:latin typeface="Times New Roman Bold" charset="0"/>
                <a:ea typeface="ＭＳ Ｐゴシック" charset="0"/>
                <a:cs typeface="Times New Roman Bold" charset="0"/>
                <a:sym typeface="Times New Roman Bold" charset="0"/>
              </a:rPr>
              <a:t>foundation</a:t>
            </a:r>
            <a:r>
              <a:rPr lang="en-US" sz="2672" dirty="0">
                <a:solidFill>
                  <a:srgbClr val="FFFFFF"/>
                </a:solidFill>
                <a:latin typeface="Times New Roman Bold" charset="0"/>
                <a:ea typeface="ＭＳ Ｐゴシック" charset="0"/>
                <a:cs typeface="Times New Roman Bold" charset="0"/>
                <a:sym typeface="Times New Roman Bold" charset="0"/>
              </a:rPr>
              <a:t> - </a:t>
            </a:r>
            <a:r>
              <a:rPr lang="en-US" sz="2672" dirty="0">
                <a:solidFill>
                  <a:srgbClr val="FFFF99"/>
                </a:solidFill>
                <a:latin typeface="Impact" panose="020B0806030902050204" pitchFamily="34" charset="0"/>
                <a:ea typeface="ＭＳ Ｐゴシック" charset="0"/>
                <a:cs typeface="Times New Roman Bold" charset="0"/>
                <a:sym typeface="Times New Roman Bold" charset="0"/>
              </a:rPr>
              <a:t>Hebrews 11:1, 6</a:t>
            </a: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FFF"/>
                </a:solidFill>
                <a:latin typeface="Times New Roman Bold" charset="0"/>
                <a:ea typeface="ＭＳ Ｐゴシック" charset="0"/>
                <a:cs typeface="Times New Roman Bold" charset="0"/>
                <a:sym typeface="Times New Roman Bold" charset="0"/>
              </a:rPr>
              <a:t>Faith is the </a:t>
            </a:r>
            <a:r>
              <a:rPr lang="en-US" sz="2672" u="sng" dirty="0">
                <a:solidFill>
                  <a:srgbClr val="FFFFFF"/>
                </a:solidFill>
                <a:latin typeface="Times New Roman Bold" charset="0"/>
                <a:ea typeface="ＭＳ Ｐゴシック" charset="0"/>
                <a:cs typeface="Times New Roman Bold" charset="0"/>
                <a:sym typeface="Times New Roman Bold" charset="0"/>
              </a:rPr>
              <a:t>motivation</a:t>
            </a:r>
            <a:r>
              <a:rPr lang="en-US" sz="2672" dirty="0">
                <a:solidFill>
                  <a:srgbClr val="FFFFFF"/>
                </a:solidFill>
                <a:latin typeface="Times New Roman Bold" charset="0"/>
                <a:ea typeface="ＭＳ Ｐゴシック" charset="0"/>
                <a:cs typeface="Times New Roman Bold" charset="0"/>
                <a:sym typeface="Times New Roman Bold" charset="0"/>
              </a:rPr>
              <a:t> –</a:t>
            </a:r>
            <a:br>
              <a:rPr lang="en-US" sz="2672" dirty="0">
                <a:solidFill>
                  <a:srgbClr val="FFFFFF"/>
                </a:solidFill>
                <a:latin typeface="Times New Roman Bold" charset="0"/>
                <a:ea typeface="ＭＳ Ｐゴシック" charset="0"/>
                <a:cs typeface="Times New Roman Bold" charset="0"/>
                <a:sym typeface="Times New Roman Bold" charset="0"/>
              </a:rPr>
            </a:br>
            <a:r>
              <a:rPr lang="en-US" sz="2672" dirty="0">
                <a:solidFill>
                  <a:srgbClr val="FFFF99"/>
                </a:solidFill>
                <a:latin typeface="Impact" panose="020B0806030902050204" pitchFamily="34" charset="0"/>
                <a:ea typeface="ＭＳ Ｐゴシック" charset="0"/>
                <a:cs typeface="Times New Roman Bold" charset="0"/>
                <a:sym typeface="Times New Roman Bold" charset="0"/>
              </a:rPr>
              <a:t>2 Corinthians 5:7; Galatians 2:20</a:t>
            </a: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FFF"/>
                </a:solidFill>
                <a:latin typeface="Times New Roman Bold" charset="0"/>
                <a:ea typeface="ＭＳ Ｐゴシック" charset="0"/>
                <a:cs typeface="Times New Roman Bold" charset="0"/>
                <a:sym typeface="Times New Roman Bold" charset="0"/>
              </a:rPr>
              <a:t>Faith should </a:t>
            </a:r>
            <a:r>
              <a:rPr lang="en-US" sz="2672" u="sng" dirty="0">
                <a:solidFill>
                  <a:srgbClr val="FFFFFF"/>
                </a:solidFill>
                <a:latin typeface="Times New Roman Bold" charset="0"/>
                <a:ea typeface="ＭＳ Ｐゴシック" charset="0"/>
                <a:cs typeface="Times New Roman Bold" charset="0"/>
                <a:sym typeface="Times New Roman Bold" charset="0"/>
              </a:rPr>
              <a:t>grow</a:t>
            </a:r>
            <a:r>
              <a:rPr lang="en-US" sz="2672" dirty="0">
                <a:solidFill>
                  <a:srgbClr val="FFFFFF"/>
                </a:solidFill>
                <a:latin typeface="Times New Roman Bold" charset="0"/>
                <a:ea typeface="ＭＳ Ｐゴシック" charset="0"/>
                <a:cs typeface="Times New Roman Bold" charset="0"/>
                <a:sym typeface="Times New Roman Bold" charset="0"/>
              </a:rPr>
              <a:t> –</a:t>
            </a:r>
            <a:br>
              <a:rPr lang="en-US" sz="2672" dirty="0">
                <a:solidFill>
                  <a:srgbClr val="FFFFFF"/>
                </a:solidFill>
                <a:latin typeface="Times New Roman Bold" charset="0"/>
                <a:ea typeface="ＭＳ Ｐゴシック" charset="0"/>
                <a:cs typeface="Times New Roman Bold" charset="0"/>
                <a:sym typeface="Times New Roman Bold" charset="0"/>
              </a:rPr>
            </a:br>
            <a:r>
              <a:rPr lang="en-US" sz="2672" dirty="0">
                <a:solidFill>
                  <a:srgbClr val="FFFF99"/>
                </a:solidFill>
                <a:latin typeface="Impact" panose="020B0806030902050204" pitchFamily="34" charset="0"/>
                <a:ea typeface="ＭＳ Ｐゴシック" charset="0"/>
                <a:cs typeface="Times New Roman Bold" charset="0"/>
                <a:sym typeface="Times New Roman Bold" charset="0"/>
              </a:rPr>
              <a:t>Luke 17:5; 2 Thessalonians 1:3; Romans 10:17</a:t>
            </a:r>
            <a:endParaRPr lang="en-US" sz="2672" dirty="0">
              <a:solidFill>
                <a:srgbClr val="FFFF99"/>
              </a:solidFill>
              <a:latin typeface="Impact" panose="020B0806030902050204" pitchFamily="34" charset="0"/>
              <a:ea typeface="ＭＳ Ｐゴシック" charset="0"/>
              <a:sym typeface="Baskerville" charset="0"/>
            </a:endParaRPr>
          </a:p>
        </p:txBody>
      </p:sp>
      <p:pic>
        <p:nvPicPr>
          <p:cNvPr id="2" name="Picture 1">
            <a:extLst>
              <a:ext uri="{FF2B5EF4-FFF2-40B4-BE49-F238E27FC236}">
                <a16:creationId xmlns:a16="http://schemas.microsoft.com/office/drawing/2014/main" id="{C4BA1B3D-CFFD-41F9-90F1-F82A254BC9FC}"/>
              </a:ext>
            </a:extLst>
          </p:cNvPr>
          <p:cNvPicPr>
            <a:picLocks noChangeAspect="1"/>
          </p:cNvPicPr>
          <p:nvPr/>
        </p:nvPicPr>
        <p:blipFill>
          <a:blip r:embed="rId3"/>
          <a:stretch>
            <a:fillRect/>
          </a:stretch>
        </p:blipFill>
        <p:spPr>
          <a:xfrm>
            <a:off x="523604" y="-17859"/>
            <a:ext cx="8620396" cy="1247407"/>
          </a:xfrm>
          <a:prstGeom prst="rect">
            <a:avLst/>
          </a:prstGeom>
        </p:spPr>
      </p:pic>
      <p:pic>
        <p:nvPicPr>
          <p:cNvPr id="3" name="Picture 2">
            <a:extLst>
              <a:ext uri="{FF2B5EF4-FFF2-40B4-BE49-F238E27FC236}">
                <a16:creationId xmlns:a16="http://schemas.microsoft.com/office/drawing/2014/main" id="{0930087D-C9E1-4E23-BAA1-74C82EBA50A5}"/>
              </a:ext>
            </a:extLst>
          </p:cNvPr>
          <p:cNvPicPr>
            <a:picLocks noChangeAspect="1"/>
          </p:cNvPicPr>
          <p:nvPr/>
        </p:nvPicPr>
        <p:blipFill>
          <a:blip r:embed="rId4"/>
          <a:stretch>
            <a:fillRect/>
          </a:stretch>
        </p:blipFill>
        <p:spPr>
          <a:xfrm>
            <a:off x="1286623" y="867992"/>
            <a:ext cx="7094358" cy="125169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wipe(left)">
                                      <p:cBhvr>
                                        <p:cTn id="7" dur="500"/>
                                        <p:tgtEl>
                                          <p:spTgt spid="1536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animEffect transition="in" filter="wipe(left)">
                                      <p:cBhvr>
                                        <p:cTn id="11" dur="500"/>
                                        <p:tgtEl>
                                          <p:spTgt spid="15364">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animEffect transition="in" filter="wipe(left)">
                                      <p:cBhvr>
                                        <p:cTn id="15" dur="500"/>
                                        <p:tgtEl>
                                          <p:spTgt spid="15364">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animEffect transition="in" filter="wipe(left)">
                                      <p:cBhvr>
                                        <p:cTn id="19"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bldLvl="5"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1"/>
          <p:cNvGraphicFramePr>
            <a:graphicFrameLocks noChangeAspect="1"/>
          </p:cNvGraphicFramePr>
          <p:nvPr/>
        </p:nvGraphicFramePr>
        <p:xfrm>
          <a:off x="1801565" y="658565"/>
          <a:ext cx="5539755" cy="5539755"/>
        </p:xfrm>
        <a:graphic>
          <a:graphicData uri="http://schemas.openxmlformats.org/presentationml/2006/ole">
            <mc:AlternateContent xmlns:mc="http://schemas.openxmlformats.org/markup-compatibility/2006">
              <mc:Choice xmlns:v="urn:schemas-microsoft-com:vml" Requires="v">
                <p:oleObj name="Chart" r:id="rId2" imgW="0" imgH="0" progId="MSGraph.Chart.8">
                  <p:embed/>
                </p:oleObj>
              </mc:Choice>
              <mc:Fallback>
                <p:oleObj name="Chart" r:id="rId2" imgW="0" imgH="0" progId="MSGraph.Chart.8">
                  <p:embed/>
                  <p:pic>
                    <p:nvPicPr>
                      <p:cNvPr id="16385" name="Objec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1565" y="658565"/>
                        <a:ext cx="5539755" cy="5539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6386"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0599" y="8930"/>
            <a:ext cx="7421686" cy="6839025"/>
          </a:xfrm>
          <a:prstGeom prst="rect">
            <a:avLst/>
          </a:prstGeom>
          <a:noFill/>
          <a:ln>
            <a:noFill/>
          </a:ln>
          <a:effectLst>
            <a:outerShdw blurRad="101600" dist="94796"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16387" name="Picture 3"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0192" y="1112863"/>
            <a:ext cx="3223617" cy="4822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8" name="AutoShape 4"/>
          <p:cNvSpPr>
            <a:spLocks/>
          </p:cNvSpPr>
          <p:nvPr/>
        </p:nvSpPr>
        <p:spPr bwMode="auto">
          <a:xfrm>
            <a:off x="1913186" y="3750469"/>
            <a:ext cx="5316513" cy="784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defTabSz="321457" fontAlgn="base" hangingPunct="0">
              <a:spcBef>
                <a:spcPts val="352"/>
              </a:spcBef>
              <a:spcAft>
                <a:spcPct val="0"/>
              </a:spcAft>
            </a:pPr>
            <a:r>
              <a:rPr lang="en-US" sz="1687" dirty="0">
                <a:solidFill>
                  <a:srgbClr val="FFFFFF"/>
                </a:solidFill>
                <a:latin typeface="Impact" panose="020B0806030902050204" pitchFamily="34" charset="0"/>
                <a:ea typeface="ＭＳ Ｐゴシック" charset="0"/>
                <a:cs typeface="Times New Roman" charset="0"/>
                <a:sym typeface="Times New Roman" charset="0"/>
              </a:rPr>
              <a:t>2 Peter 1:5-10 </a:t>
            </a:r>
            <a:br>
              <a:rPr lang="en-US" sz="1687" dirty="0">
                <a:solidFill>
                  <a:srgbClr val="FFFFFF"/>
                </a:solidFill>
                <a:latin typeface="Impact" panose="020B0806030902050204" pitchFamily="34" charset="0"/>
                <a:ea typeface="ＭＳ Ｐゴシック" charset="0"/>
                <a:cs typeface="Times New Roman" charset="0"/>
                <a:sym typeface="Times New Roman" charset="0"/>
              </a:rPr>
            </a:br>
            <a:r>
              <a:rPr lang="en-US" sz="1687" baseline="32000" dirty="0">
                <a:solidFill>
                  <a:srgbClr val="FFFFFF"/>
                </a:solidFill>
                <a:latin typeface="Impact" panose="020B0806030902050204" pitchFamily="34" charset="0"/>
                <a:ea typeface="ＭＳ Ｐゴシック" charset="0"/>
                <a:cs typeface="Times New Roman" charset="0"/>
                <a:sym typeface="Times New Roman" charset="0"/>
              </a:rPr>
              <a:t>5 </a:t>
            </a:r>
            <a:r>
              <a:rPr lang="en-US" sz="1687" dirty="0">
                <a:solidFill>
                  <a:srgbClr val="FFFFFF"/>
                </a:solidFill>
                <a:latin typeface="Impact" panose="020B0806030902050204" pitchFamily="34" charset="0"/>
                <a:ea typeface="ＭＳ Ｐゴシック" charset="0"/>
                <a:cs typeface="Times New Roman" charset="0"/>
                <a:sym typeface="Times New Roman" charset="0"/>
              </a:rPr>
              <a:t>giving all diligence, add to your … </a:t>
            </a:r>
            <a:r>
              <a:rPr lang="en-US" sz="1687" baseline="32000" dirty="0">
                <a:solidFill>
                  <a:srgbClr val="FFFFFF"/>
                </a:solidFill>
                <a:latin typeface="Impact" panose="020B0806030902050204" pitchFamily="34" charset="0"/>
                <a:ea typeface="ＭＳ Ｐゴシック" charset="0"/>
                <a:cs typeface="Times New Roman" charset="0"/>
                <a:sym typeface="Times New Roman" charset="0"/>
              </a:rPr>
              <a:t>10 </a:t>
            </a:r>
            <a:r>
              <a:rPr lang="en-US" sz="1687" dirty="0">
                <a:solidFill>
                  <a:srgbClr val="FFFFFF"/>
                </a:solidFill>
                <a:latin typeface="Impact" panose="020B0806030902050204" pitchFamily="34" charset="0"/>
                <a:ea typeface="ＭＳ Ｐゴシック" charset="0"/>
                <a:cs typeface="Times New Roman" charset="0"/>
                <a:sym typeface="Times New Roman" charset="0"/>
              </a:rPr>
              <a:t>Therefore, brethren, be even more diligent to make your call and election sure,</a:t>
            </a:r>
            <a:endParaRPr lang="en-US" sz="2672" dirty="0">
              <a:solidFill>
                <a:srgbClr val="6C6963"/>
              </a:solidFill>
              <a:latin typeface="Impact" panose="020B0806030902050204" pitchFamily="34" charset="0"/>
              <a:ea typeface="ＭＳ Ｐゴシック" charset="0"/>
              <a:sym typeface="Baskerville" charset="0"/>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5" y="2119685"/>
            <a:ext cx="4375547" cy="4785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2" name="AutoShape 4"/>
          <p:cNvSpPr>
            <a:spLocks/>
          </p:cNvSpPr>
          <p:nvPr/>
        </p:nvSpPr>
        <p:spPr bwMode="auto">
          <a:xfrm>
            <a:off x="3821907" y="2072935"/>
            <a:ext cx="5105549" cy="43533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spAutoFit/>
          </a:bodyPr>
          <a:lstStyle/>
          <a:p>
            <a:pPr marL="392892" indent="-392892" defTabSz="642915" fontAlgn="base" hangingPunct="0">
              <a:spcBef>
                <a:spcPts val="1547"/>
              </a:spcBef>
              <a:spcAft>
                <a:spcPct val="0"/>
              </a:spcAft>
              <a:buClr>
                <a:srgbClr val="CA6F01"/>
              </a:buClr>
              <a:buSzPct val="80000"/>
              <a:buFont typeface="Helvetica Light" charset="0"/>
              <a:buChar char="✦"/>
            </a:pPr>
            <a:r>
              <a:rPr lang="en-US" sz="2953" dirty="0">
                <a:solidFill>
                  <a:srgbClr val="FFFFFF"/>
                </a:solidFill>
                <a:effectLst>
                  <a:outerShdw blurRad="38100" dist="38100" dir="2700000" algn="tl">
                    <a:srgbClr val="000000"/>
                  </a:outerShdw>
                </a:effectLst>
                <a:latin typeface="Impact" panose="020B0806030902050204" pitchFamily="34" charset="0"/>
                <a:ea typeface="ＭＳ Ｐゴシック" charset="0"/>
                <a:cs typeface="Grunge Face" charset="0"/>
                <a:sym typeface="Grunge Face" charset="0"/>
              </a:rPr>
              <a:t>Add Virtue</a:t>
            </a:r>
            <a:r>
              <a:rPr lang="en-US" sz="2953" dirty="0">
                <a:solidFill>
                  <a:srgbClr val="FFFFFF"/>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 2 Peter 1:3; Philippians 4:8 </a:t>
            </a: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Defined as moral excellence - Moral power, moral energy, vigor of soul (</a:t>
            </a:r>
            <a:r>
              <a:rPr lang="en-US" sz="2672" dirty="0" err="1">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Bengel</a:t>
            </a:r>
            <a:r>
              <a:rPr 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
            </a:r>
          </a:p>
          <a:p>
            <a:pPr marL="723279" lvl="1" indent="-392892" defTabSz="642915" fontAlgn="base" hangingPunct="0">
              <a:spcBef>
                <a:spcPts val="1547"/>
              </a:spcBef>
              <a:spcAft>
                <a:spcPct val="0"/>
              </a:spcAft>
              <a:buClr>
                <a:srgbClr val="F4BE61"/>
              </a:buClr>
              <a:buSzPct val="80000"/>
              <a:buFont typeface="Helvetica Light" charset="0"/>
              <a:buChar char="✴"/>
            </a:pPr>
            <a:r>
              <a:rPr lang="ja-JP" alt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
            </a:r>
            <a:r>
              <a:rPr 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Bring the finest character to your commitment</a:t>
            </a:r>
            <a:r>
              <a:rPr lang="ja-JP" alt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t>
            </a:r>
            <a:r>
              <a:rPr 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t>
            </a:r>
            <a:r>
              <a:rPr lang="en-US" sz="2391"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[BDAG]</a:t>
            </a:r>
            <a:endParaRPr 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a:p>
            <a:pPr marL="723279" lvl="1" indent="-392892" defTabSz="642915" fontAlgn="base" hangingPunct="0">
              <a:spcBef>
                <a:spcPts val="1547"/>
              </a:spcBef>
              <a:spcAft>
                <a:spcPct val="0"/>
              </a:spcAft>
              <a:buClr>
                <a:srgbClr val="F4BE61"/>
              </a:buClr>
              <a:buSzPct val="80000"/>
              <a:buFont typeface="Helvetica Light" charset="0"/>
              <a:buChar char="✴"/>
            </a:pPr>
            <a:r>
              <a:rPr lang="en-US" sz="2672"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A holy nation - </a:t>
            </a:r>
            <a:r>
              <a:rPr lang="en-US" sz="2601" i="1"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called out of darkness into light</a:t>
            </a:r>
            <a:r>
              <a:rPr lang="en-US" sz="2601" dirty="0">
                <a:solidFill>
                  <a:srgbClr val="FFFFFF"/>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 </a:t>
            </a:r>
            <a:r>
              <a:rPr lang="en-US" sz="2601" dirty="0">
                <a:solidFill>
                  <a:srgbClr val="FFFF99"/>
                </a:solidFill>
                <a:latin typeface="Impact" panose="020B0806030902050204" pitchFamily="34" charset="0"/>
                <a:ea typeface="ＭＳ Ｐゴシック" charset="0"/>
                <a:cs typeface="Times New Roman Bold" charset="0"/>
                <a:sym typeface="Times New Roman Bold" charset="0"/>
              </a:rPr>
              <a:t>1 Peter 2:9</a:t>
            </a:r>
            <a:endParaRPr lang="en-US" sz="2672" dirty="0">
              <a:solidFill>
                <a:srgbClr val="FFFF99"/>
              </a:solidFill>
              <a:latin typeface="Impact" panose="020B0806030902050204" pitchFamily="34" charset="0"/>
              <a:ea typeface="ＭＳ Ｐゴシック" charset="0"/>
              <a:sym typeface="Baskerville" charset="0"/>
            </a:endParaRPr>
          </a:p>
        </p:txBody>
      </p:sp>
      <p:pic>
        <p:nvPicPr>
          <p:cNvPr id="2" name="Picture 1">
            <a:extLst>
              <a:ext uri="{FF2B5EF4-FFF2-40B4-BE49-F238E27FC236}">
                <a16:creationId xmlns:a16="http://schemas.microsoft.com/office/drawing/2014/main" id="{0BE49DBC-94E5-4B67-98DC-FC979D158FEC}"/>
              </a:ext>
            </a:extLst>
          </p:cNvPr>
          <p:cNvPicPr>
            <a:picLocks noChangeAspect="1"/>
          </p:cNvPicPr>
          <p:nvPr/>
        </p:nvPicPr>
        <p:blipFill>
          <a:blip r:embed="rId3"/>
          <a:stretch>
            <a:fillRect/>
          </a:stretch>
        </p:blipFill>
        <p:spPr>
          <a:xfrm>
            <a:off x="523604" y="-53578"/>
            <a:ext cx="8620396" cy="1247407"/>
          </a:xfrm>
          <a:prstGeom prst="rect">
            <a:avLst/>
          </a:prstGeom>
        </p:spPr>
      </p:pic>
      <p:pic>
        <p:nvPicPr>
          <p:cNvPr id="3" name="Picture 2">
            <a:extLst>
              <a:ext uri="{FF2B5EF4-FFF2-40B4-BE49-F238E27FC236}">
                <a16:creationId xmlns:a16="http://schemas.microsoft.com/office/drawing/2014/main" id="{856F37DD-D891-40BF-909C-4A0B9C6432CB}"/>
              </a:ext>
            </a:extLst>
          </p:cNvPr>
          <p:cNvPicPr>
            <a:picLocks noChangeAspect="1"/>
          </p:cNvPicPr>
          <p:nvPr/>
        </p:nvPicPr>
        <p:blipFill>
          <a:blip r:embed="rId4"/>
          <a:stretch>
            <a:fillRect/>
          </a:stretch>
        </p:blipFill>
        <p:spPr>
          <a:xfrm>
            <a:off x="1410891" y="825528"/>
            <a:ext cx="7094358" cy="125169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wipe(left)">
                                      <p:cBhvr>
                                        <p:cTn id="7" dur="500"/>
                                        <p:tgtEl>
                                          <p:spTgt spid="1741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animEffect transition="in" filter="wipe(left)">
                                      <p:cBhvr>
                                        <p:cTn id="11" dur="500"/>
                                        <p:tgtEl>
                                          <p:spTgt spid="1741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animEffect transition="in" filter="wipe(left)">
                                      <p:cBhvr>
                                        <p:cTn id="15" dur="500"/>
                                        <p:tgtEl>
                                          <p:spTgt spid="1741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animEffect transition="in" filter="wipe(left)">
                                      <p:cBhvr>
                                        <p:cTn id="19" dur="5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5"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6106791" y="6093396"/>
            <a:ext cx="2501428" cy="598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pPr>
            <a:r>
              <a:rPr lang="en-US" sz="3656" i="1" dirty="0">
                <a:solidFill>
                  <a:srgbClr val="FFFF99"/>
                </a:solidFill>
                <a:effectLst>
                  <a:outerShdw blurRad="38100" dist="38100" dir="2700000" algn="tl">
                    <a:srgbClr val="000000"/>
                  </a:outerShdw>
                </a:effectLst>
                <a:latin typeface="Impact" panose="020B0806030902050204" pitchFamily="34" charset="0"/>
                <a:ea typeface="ＭＳ Ｐゴシック" charset="0"/>
                <a:sym typeface="Baskerville" charset="0"/>
              </a:rPr>
              <a:t>2 Peter 1:1-11</a:t>
            </a:r>
            <a:endParaRPr lang="en-US" sz="2672" dirty="0">
              <a:solidFill>
                <a:srgbClr val="FFFF99"/>
              </a:solidFill>
              <a:latin typeface="Impact" panose="020B0806030902050204" pitchFamily="34" charset="0"/>
              <a:ea typeface="ＭＳ Ｐゴシック" charset="0"/>
              <a:sym typeface="Baskerville" charset="0"/>
            </a:endParaRPr>
          </a:p>
        </p:txBody>
      </p:sp>
      <p:sp>
        <p:nvSpPr>
          <p:cNvPr id="5124" name="AutoShape 4"/>
          <p:cNvSpPr>
            <a:spLocks/>
          </p:cNvSpPr>
          <p:nvPr/>
        </p:nvSpPr>
        <p:spPr bwMode="auto">
          <a:xfrm>
            <a:off x="245567" y="3285009"/>
            <a:ext cx="3093021" cy="1339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8449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defTabSz="642915" fontAlgn="base" hangingPunct="0">
              <a:spcBef>
                <a:spcPct val="0"/>
              </a:spcBef>
              <a:spcAft>
                <a:spcPct val="0"/>
              </a:spcAft>
            </a:pPr>
            <a:r>
              <a:rPr lang="en-US" sz="5273" dirty="0">
                <a:solidFill>
                  <a:srgbClr val="FEE98E"/>
                </a:solidFill>
                <a:latin typeface="Impact" panose="020B0806030902050204" pitchFamily="34" charset="0"/>
                <a:ea typeface="ＭＳ Ｐゴシック" charset="0"/>
                <a:cs typeface="BinnerD" charset="0"/>
                <a:sym typeface="BinnerD" charset="0"/>
              </a:rPr>
              <a:t>MOST </a:t>
            </a:r>
            <a:r>
              <a:rPr lang="en-US" sz="2953" dirty="0">
                <a:solidFill>
                  <a:srgbClr val="FEE98E"/>
                </a:solidFill>
                <a:latin typeface="Impact" panose="020B0806030902050204" pitchFamily="34" charset="0"/>
                <a:ea typeface="ＭＳ Ｐゴシック" charset="0"/>
                <a:cs typeface="Zapfino" charset="0"/>
                <a:sym typeface="Zapfino" charset="0"/>
              </a:rPr>
              <a:t>of us</a:t>
            </a:r>
            <a:endParaRPr lang="en-US" sz="2672" dirty="0">
              <a:solidFill>
                <a:srgbClr val="6C6963"/>
              </a:solidFill>
              <a:latin typeface="Impact" panose="020B0806030902050204" pitchFamily="34" charset="0"/>
              <a:ea typeface="ＭＳ Ｐゴシック" charset="0"/>
              <a:sym typeface="Baskerville" charset="0"/>
            </a:endParaRPr>
          </a:p>
        </p:txBody>
      </p:sp>
      <p:sp>
        <p:nvSpPr>
          <p:cNvPr id="5125" name="AutoShape 5"/>
          <p:cNvSpPr>
            <a:spLocks/>
          </p:cNvSpPr>
          <p:nvPr/>
        </p:nvSpPr>
        <p:spPr bwMode="auto">
          <a:xfrm>
            <a:off x="4085332" y="2716653"/>
            <a:ext cx="4397871" cy="2477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88900" dist="80190"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spAutoFit/>
          </a:bodyPr>
          <a:lstStyle/>
          <a:p>
            <a:pPr marL="392892" indent="-392892" defTabSz="642915" fontAlgn="base" hangingPunct="0">
              <a:spcBef>
                <a:spcPts val="844"/>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Recognize the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need</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 to grow – </a:t>
            </a:r>
            <a:endParaRPr lang="en-US" sz="2953"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Times New Roman" charset="0"/>
              <a:sym typeface="Times New Roman" charset="0"/>
            </a:endParaRPr>
          </a:p>
          <a:p>
            <a:pPr marL="392892" indent="-392892" defTabSz="642915" fontAlgn="base" hangingPunct="0">
              <a:spcBef>
                <a:spcPts val="844"/>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Have a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desire</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 to grow –</a:t>
            </a:r>
            <a:endParaRPr lang="en-US" sz="2953" dirty="0">
              <a:solidFill>
                <a:srgbClr val="000000"/>
              </a:solidFill>
              <a:effectLst>
                <a:outerShdw blurRad="38100" dist="38100" dir="2700000" algn="tl">
                  <a:srgbClr val="FFFFFF"/>
                </a:outerShdw>
              </a:effectLst>
              <a:latin typeface="Georgia" panose="02040502050405020303" pitchFamily="18" charset="0"/>
              <a:ea typeface="ＭＳ Ｐゴシック" charset="0"/>
              <a:cs typeface="Times New Roman" charset="0"/>
              <a:sym typeface="Times New Roman" charset="0"/>
            </a:endParaRPr>
          </a:p>
          <a:p>
            <a:pPr marL="392892" indent="-392892" defTabSz="642915" fontAlgn="base" hangingPunct="0">
              <a:spcBef>
                <a:spcPts val="844"/>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Acknowledge a need for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assistance</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 to grow</a:t>
            </a:r>
            <a:endParaRPr lang="en-US" sz="2672" dirty="0">
              <a:solidFill>
                <a:srgbClr val="6C6963"/>
              </a:solidFill>
              <a:latin typeface="Georgia" panose="02040502050405020303" pitchFamily="18" charset="0"/>
              <a:ea typeface="ＭＳ Ｐゴシック" charset="0"/>
              <a:sym typeface="Baskerville" charset="0"/>
            </a:endParaRPr>
          </a:p>
        </p:txBody>
      </p:sp>
      <p:pic>
        <p:nvPicPr>
          <p:cNvPr id="5126" name="Picture 6"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3924" y="2749228"/>
            <a:ext cx="613916" cy="2662163"/>
          </a:xfrm>
          <a:prstGeom prst="rect">
            <a:avLst/>
          </a:prstGeom>
          <a:noFill/>
          <a:ln>
            <a:noFill/>
          </a:ln>
          <a:effectLst>
            <a:outerShdw blurRad="88900" dist="80190"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2" name="Picture 1">
            <a:extLst>
              <a:ext uri="{FF2B5EF4-FFF2-40B4-BE49-F238E27FC236}">
                <a16:creationId xmlns:a16="http://schemas.microsoft.com/office/drawing/2014/main" id="{464D3176-02BC-493E-B69D-33F5388E309F}"/>
              </a:ext>
            </a:extLst>
          </p:cNvPr>
          <p:cNvPicPr>
            <a:picLocks noChangeAspect="1"/>
          </p:cNvPicPr>
          <p:nvPr/>
        </p:nvPicPr>
        <p:blipFill>
          <a:blip r:embed="rId4"/>
          <a:stretch>
            <a:fillRect/>
          </a:stretch>
        </p:blipFill>
        <p:spPr>
          <a:xfrm>
            <a:off x="446484" y="166315"/>
            <a:ext cx="8616109" cy="1247407"/>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wipe(left)">
                                      <p:cBhvr>
                                        <p:cTn id="7" dur="500"/>
                                        <p:tgtEl>
                                          <p:spTgt spid="512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animEffect transition="in" filter="wipe(left)">
                                      <p:cBhvr>
                                        <p:cTn id="11" dur="500"/>
                                        <p:tgtEl>
                                          <p:spTgt spid="512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animEffect transition="in" filter="wipe(left)">
                                      <p:cBhvr>
                                        <p:cTn id="15" dur="500"/>
                                        <p:tgtEl>
                                          <p:spTgt spid="5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bldLvl="5"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p:cNvSpPr>
            <a:spLocks/>
          </p:cNvSpPr>
          <p:nvPr/>
        </p:nvSpPr>
        <p:spPr bwMode="auto">
          <a:xfrm>
            <a:off x="6106791" y="6093396"/>
            <a:ext cx="2501428" cy="598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pPr>
            <a:r>
              <a:rPr lang="en-US" sz="3656" i="1" dirty="0">
                <a:solidFill>
                  <a:srgbClr val="FFFF99"/>
                </a:solidFill>
                <a:effectLst>
                  <a:outerShdw blurRad="38100" dist="38100" dir="2700000" algn="tl">
                    <a:srgbClr val="000000"/>
                  </a:outerShdw>
                </a:effectLst>
                <a:latin typeface="Impact" panose="020B0806030902050204" pitchFamily="34" charset="0"/>
                <a:ea typeface="ＭＳ Ｐゴシック" charset="0"/>
                <a:sym typeface="Baskerville" charset="0"/>
              </a:rPr>
              <a:t>2 Peter 1:1-11</a:t>
            </a:r>
            <a:endParaRPr lang="en-US" sz="2672" dirty="0">
              <a:solidFill>
                <a:srgbClr val="FFFF99"/>
              </a:solidFill>
              <a:latin typeface="Impact" panose="020B0806030902050204" pitchFamily="34" charset="0"/>
              <a:ea typeface="ＭＳ Ｐゴシック" charset="0"/>
              <a:sym typeface="Baskerville" charset="0"/>
            </a:endParaRPr>
          </a:p>
        </p:txBody>
      </p:sp>
      <p:sp>
        <p:nvSpPr>
          <p:cNvPr id="6148" name="AutoShape 4"/>
          <p:cNvSpPr>
            <a:spLocks/>
          </p:cNvSpPr>
          <p:nvPr/>
        </p:nvSpPr>
        <p:spPr bwMode="auto">
          <a:xfrm>
            <a:off x="343793" y="2795845"/>
            <a:ext cx="8455298" cy="2931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88900" dist="80190"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spAutoFit/>
          </a:bodyPr>
          <a:lstStyle/>
          <a:p>
            <a:pPr marL="392892" indent="-392892" defTabSz="642915" fontAlgn="base" hangingPunct="0">
              <a:spcBef>
                <a:spcPts val="844"/>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Spiritual growth is a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divine requirement </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for every believer - (</a:t>
            </a:r>
            <a:r>
              <a:rPr lang="en-US" sz="2953" i="1"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We are free moral agents</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a:t>
            </a:r>
          </a:p>
          <a:p>
            <a:pPr marL="392892" indent="-392892" defTabSz="642915" fontAlgn="base" hangingPunct="0">
              <a:spcBef>
                <a:spcPts val="844"/>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The Word of God is the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divine provision </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for spiritual growth.</a:t>
            </a:r>
          </a:p>
          <a:p>
            <a:pPr marL="392892" indent="-392892" defTabSz="642915" fontAlgn="base" hangingPunct="0">
              <a:spcBef>
                <a:spcPts val="844"/>
              </a:spcBef>
              <a:spcAft>
                <a:spcPct val="0"/>
              </a:spcAft>
              <a:buClr>
                <a:srgbClr val="CA6F01"/>
              </a:buClr>
              <a:buSzPct val="80000"/>
              <a:buFont typeface="Helvetica Light" charset="0"/>
              <a:buChar char="✦"/>
            </a:pP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We never stay </a:t>
            </a:r>
            <a:r>
              <a:rPr lang="en-US" sz="2953" dirty="0">
                <a:solidFill>
                  <a:srgbClr val="FCED90"/>
                </a:solidFill>
                <a:effectLst>
                  <a:outerShdw blurRad="38100" dist="38100" dir="2700000" algn="tl">
                    <a:srgbClr val="000000"/>
                  </a:outerShdw>
                </a:effectLst>
                <a:latin typeface="Impact" panose="020B0806030902050204" pitchFamily="34" charset="0"/>
                <a:ea typeface="ＭＳ Ｐゴシック" charset="0"/>
                <a:cs typeface="Times New Roman Bold" charset="0"/>
                <a:sym typeface="Times New Roman Bold" charset="0"/>
              </a:rPr>
              <a:t>the same </a:t>
            </a:r>
            <a:r>
              <a:rPr lang="en-US" sz="2953" dirty="0">
                <a:solidFill>
                  <a:srgbClr val="FCED90"/>
                </a:solidFill>
                <a:effectLst>
                  <a:outerShdw blurRad="38100" dist="38100" dir="2700000" algn="tl">
                    <a:srgbClr val="000000"/>
                  </a:outerShdw>
                </a:effectLst>
                <a:latin typeface="Georgia" panose="02040502050405020303" pitchFamily="18" charset="0"/>
                <a:ea typeface="ＭＳ Ｐゴシック" charset="0"/>
                <a:cs typeface="Times New Roman Bold" charset="0"/>
                <a:sym typeface="Times New Roman Bold" charset="0"/>
              </a:rPr>
              <a:t>– we are either growing spiritually – or we are growing weaker!</a:t>
            </a:r>
            <a:endParaRPr lang="en-US" sz="2672" dirty="0">
              <a:solidFill>
                <a:srgbClr val="6C6963"/>
              </a:solidFill>
              <a:latin typeface="Georgia" panose="02040502050405020303" pitchFamily="18" charset="0"/>
              <a:ea typeface="ＭＳ Ｐゴシック" charset="0"/>
              <a:sym typeface="Baskerville" charset="0"/>
            </a:endParaRPr>
          </a:p>
        </p:txBody>
      </p:sp>
      <p:pic>
        <p:nvPicPr>
          <p:cNvPr id="2" name="Picture 1">
            <a:extLst>
              <a:ext uri="{FF2B5EF4-FFF2-40B4-BE49-F238E27FC236}">
                <a16:creationId xmlns:a16="http://schemas.microsoft.com/office/drawing/2014/main" id="{203C412E-3CA3-4D76-BAC5-44BD4F483541}"/>
              </a:ext>
            </a:extLst>
          </p:cNvPr>
          <p:cNvPicPr>
            <a:picLocks noChangeAspect="1"/>
          </p:cNvPicPr>
          <p:nvPr/>
        </p:nvPicPr>
        <p:blipFill>
          <a:blip r:embed="rId3"/>
          <a:stretch>
            <a:fillRect/>
          </a:stretch>
        </p:blipFill>
        <p:spPr>
          <a:xfrm>
            <a:off x="446484" y="166315"/>
            <a:ext cx="8616109" cy="1247407"/>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ipe(left)">
                                      <p:cBhvr>
                                        <p:cTn id="7" dur="500"/>
                                        <p:tgtEl>
                                          <p:spTgt spid="614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animEffect transition="in" filter="wipe(left)">
                                      <p:cBhvr>
                                        <p:cTn id="11" dur="500"/>
                                        <p:tgtEl>
                                          <p:spTgt spid="614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Effect transition="in" filter="wipe(left)">
                                      <p:cBhvr>
                                        <p:cTn id="15" dur="5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bldLvl="5"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a:extLst>
              <a:ext uri="{FF2B5EF4-FFF2-40B4-BE49-F238E27FC236}">
                <a16:creationId xmlns:a16="http://schemas.microsoft.com/office/drawing/2014/main" id="{656D8465-9197-4BDC-8BB2-64953126F2E3}"/>
              </a:ext>
            </a:extLst>
          </p:cNvPr>
          <p:cNvSpPr txBox="1"/>
          <p:nvPr/>
        </p:nvSpPr>
        <p:spPr>
          <a:xfrm>
            <a:off x="982266" y="857250"/>
            <a:ext cx="7447359" cy="4419800"/>
          </a:xfrm>
          <a:prstGeom prst="rect">
            <a:avLst/>
          </a:prstGeom>
          <a:noFill/>
        </p:spPr>
        <p:txBody>
          <a:bodyPr wrap="square" rtlCol="0">
            <a:spAutoFit/>
          </a:bodyPr>
          <a:lstStyle/>
          <a:p>
            <a:pPr algn="ctr" defTabSz="410751" fontAlgn="base" hangingPunct="0">
              <a:spcBef>
                <a:spcPct val="0"/>
              </a:spcBef>
              <a:spcAft>
                <a:spcPct val="0"/>
              </a:spcAft>
            </a:pPr>
            <a:r>
              <a:rPr lang="en-US" sz="2250" dirty="0">
                <a:solidFill>
                  <a:srgbClr val="000000"/>
                </a:solidFill>
                <a:latin typeface="Georgia" panose="02040502050405020303" pitchFamily="18" charset="0"/>
                <a:ea typeface="ＭＳ Ｐゴシック" charset="0"/>
                <a:sym typeface="Baskerville" charset="0"/>
              </a:rPr>
              <a:t>“</a:t>
            </a:r>
            <a:r>
              <a:rPr lang="en-US" sz="2812" dirty="0">
                <a:solidFill>
                  <a:srgbClr val="000000"/>
                </a:solidFill>
                <a:latin typeface="Georgia" panose="02040502050405020303" pitchFamily="18" charset="0"/>
                <a:ea typeface="ＭＳ Ｐゴシック" charset="0"/>
                <a:sym typeface="Baskerville" charset="0"/>
              </a:rPr>
              <a:t>Simon Peter, a bondservant and apostle of Jesus Christ, To those who have obtained like precious faith with us by the righteousness of our God and Savior Jesus Christ:</a:t>
            </a:r>
          </a:p>
          <a:p>
            <a:pPr algn="ctr" defTabSz="410751" fontAlgn="base" hangingPunct="0">
              <a:spcBef>
                <a:spcPct val="0"/>
              </a:spcBef>
              <a:spcAft>
                <a:spcPct val="0"/>
              </a:spcAft>
            </a:pPr>
            <a:r>
              <a:rPr lang="en-US" sz="2812" dirty="0">
                <a:solidFill>
                  <a:srgbClr val="000000"/>
                </a:solidFill>
                <a:latin typeface="Georgia" panose="02040502050405020303" pitchFamily="18" charset="0"/>
                <a:ea typeface="ＭＳ Ｐゴシック" charset="0"/>
                <a:sym typeface="Baskerville" charset="0"/>
              </a:rPr>
              <a:t>Grace and peace be multiplied to you in the knowledge of God and of Jesus our Lord as His divine power has given to us all things that pertain to life and godliness, through the knowledge of Him who called us by glory and virtue</a:t>
            </a:r>
            <a:r>
              <a:rPr lang="en-US" sz="2250" dirty="0">
                <a:solidFill>
                  <a:srgbClr val="000000"/>
                </a:solidFill>
                <a:latin typeface="Georgia" panose="02040502050405020303" pitchFamily="18" charset="0"/>
                <a:ea typeface="ＭＳ Ｐゴシック" charset="0"/>
                <a:sym typeface="Baskerville" charset="0"/>
              </a:rPr>
              <a:t>.”</a:t>
            </a:r>
          </a:p>
        </p:txBody>
      </p:sp>
      <p:sp>
        <p:nvSpPr>
          <p:cNvPr id="3" name="TextBox 2">
            <a:extLst>
              <a:ext uri="{FF2B5EF4-FFF2-40B4-BE49-F238E27FC236}">
                <a16:creationId xmlns:a16="http://schemas.microsoft.com/office/drawing/2014/main" id="{C0F038C7-6708-4163-99BB-4919A77FBB3F}"/>
              </a:ext>
            </a:extLst>
          </p:cNvPr>
          <p:cNvSpPr txBox="1"/>
          <p:nvPr/>
        </p:nvSpPr>
        <p:spPr>
          <a:xfrm>
            <a:off x="2053828" y="163267"/>
            <a:ext cx="5304234" cy="611706"/>
          </a:xfrm>
          <a:prstGeom prst="rect">
            <a:avLst/>
          </a:prstGeom>
          <a:solidFill>
            <a:srgbClr val="663300"/>
          </a:solidFill>
        </p:spPr>
        <p:txBody>
          <a:bodyPr wrap="square" rtlCol="0">
            <a:spAutoFit/>
          </a:bodyPr>
          <a:lstStyle/>
          <a:p>
            <a:pPr algn="ctr" defTabSz="410751" fontAlgn="base" hangingPunct="0">
              <a:spcBef>
                <a:spcPct val="0"/>
              </a:spcBef>
              <a:spcAft>
                <a:spcPct val="0"/>
              </a:spcAft>
            </a:pPr>
            <a:r>
              <a:rPr lang="en-US" sz="3375" dirty="0">
                <a:solidFill>
                  <a:srgbClr val="FFFFFF"/>
                </a:solidFill>
                <a:latin typeface="Impact" panose="020B0806030902050204" pitchFamily="34" charset="0"/>
                <a:ea typeface="ＭＳ Ｐゴシック" charset="0"/>
                <a:sym typeface="Baskerville" charset="0"/>
              </a:rPr>
              <a:t>2 Peter 1:1-3</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a:extLst>
              <a:ext uri="{FF2B5EF4-FFF2-40B4-BE49-F238E27FC236}">
                <a16:creationId xmlns:a16="http://schemas.microsoft.com/office/drawing/2014/main" id="{656D8465-9197-4BDC-8BB2-64953126F2E3}"/>
              </a:ext>
            </a:extLst>
          </p:cNvPr>
          <p:cNvSpPr txBox="1"/>
          <p:nvPr/>
        </p:nvSpPr>
        <p:spPr>
          <a:xfrm>
            <a:off x="982266" y="857250"/>
            <a:ext cx="7447359" cy="4419800"/>
          </a:xfrm>
          <a:prstGeom prst="rect">
            <a:avLst/>
          </a:prstGeom>
          <a:noFill/>
        </p:spPr>
        <p:txBody>
          <a:bodyPr wrap="square" rtlCol="0">
            <a:spAutoFit/>
          </a:bodyPr>
          <a:lstStyle/>
          <a:p>
            <a:pPr algn="ctr" defTabSz="410751" fontAlgn="base" hangingPunct="0">
              <a:spcBef>
                <a:spcPct val="0"/>
              </a:spcBef>
              <a:spcAft>
                <a:spcPct val="0"/>
              </a:spcAft>
            </a:pPr>
            <a:r>
              <a:rPr lang="en-US" sz="2250" dirty="0">
                <a:solidFill>
                  <a:srgbClr val="000000"/>
                </a:solidFill>
                <a:latin typeface="Georgia" panose="02040502050405020303" pitchFamily="18" charset="0"/>
                <a:ea typeface="ＭＳ Ｐゴシック" charset="0"/>
                <a:sym typeface="Baskerville" charset="0"/>
              </a:rPr>
              <a:t>“</a:t>
            </a:r>
            <a:r>
              <a:rPr lang="en-US" sz="2812" dirty="0">
                <a:solidFill>
                  <a:srgbClr val="000000"/>
                </a:solidFill>
                <a:latin typeface="Georgia" panose="02040502050405020303" pitchFamily="18" charset="0"/>
                <a:ea typeface="ＭＳ Ｐゴシック" charset="0"/>
                <a:sym typeface="Baskerville" charset="0"/>
              </a:rPr>
              <a:t>By which have been given to us exceedingly great and precious promises, that through these you may be partakers of the divine nature, having escaped the corruption that is in the world through lust.</a:t>
            </a:r>
          </a:p>
          <a:p>
            <a:pPr algn="ctr" defTabSz="410751" fontAlgn="base" hangingPunct="0">
              <a:spcBef>
                <a:spcPct val="0"/>
              </a:spcBef>
              <a:spcAft>
                <a:spcPct val="0"/>
              </a:spcAft>
            </a:pPr>
            <a:r>
              <a:rPr lang="en-US" sz="2812" dirty="0">
                <a:solidFill>
                  <a:srgbClr val="000000"/>
                </a:solidFill>
                <a:latin typeface="Georgia" panose="02040502050405020303" pitchFamily="18" charset="0"/>
                <a:ea typeface="ＭＳ Ｐゴシック" charset="0"/>
                <a:sym typeface="Baskerville" charset="0"/>
              </a:rPr>
              <a:t>But also for this very reason, giving all diligence, add to your faith virtue, to virtue knowledge,</a:t>
            </a:r>
          </a:p>
          <a:p>
            <a:pPr algn="ctr" defTabSz="410751" fontAlgn="base" hangingPunct="0">
              <a:spcBef>
                <a:spcPct val="0"/>
              </a:spcBef>
              <a:spcAft>
                <a:spcPct val="0"/>
              </a:spcAft>
            </a:pPr>
            <a:r>
              <a:rPr lang="en-US" sz="2812" dirty="0">
                <a:solidFill>
                  <a:srgbClr val="000000"/>
                </a:solidFill>
                <a:latin typeface="Georgia" panose="02040502050405020303" pitchFamily="18" charset="0"/>
                <a:ea typeface="ＭＳ Ｐゴシック" charset="0"/>
                <a:sym typeface="Baskerville" charset="0"/>
              </a:rPr>
              <a:t>to knowledge self-control, to self-control perseverance, to perseverance godliness</a:t>
            </a:r>
            <a:r>
              <a:rPr lang="en-US" sz="2250" dirty="0">
                <a:solidFill>
                  <a:srgbClr val="000000"/>
                </a:solidFill>
                <a:latin typeface="Georgia" panose="02040502050405020303" pitchFamily="18" charset="0"/>
                <a:ea typeface="ＭＳ Ｐゴシック" charset="0"/>
                <a:sym typeface="Baskerville" charset="0"/>
              </a:rPr>
              <a:t>.”</a:t>
            </a:r>
          </a:p>
        </p:txBody>
      </p:sp>
      <p:sp>
        <p:nvSpPr>
          <p:cNvPr id="3" name="TextBox 2">
            <a:extLst>
              <a:ext uri="{FF2B5EF4-FFF2-40B4-BE49-F238E27FC236}">
                <a16:creationId xmlns:a16="http://schemas.microsoft.com/office/drawing/2014/main" id="{C0F038C7-6708-4163-99BB-4919A77FBB3F}"/>
              </a:ext>
            </a:extLst>
          </p:cNvPr>
          <p:cNvSpPr txBox="1"/>
          <p:nvPr/>
        </p:nvSpPr>
        <p:spPr>
          <a:xfrm>
            <a:off x="2053828" y="163267"/>
            <a:ext cx="5304234" cy="611706"/>
          </a:xfrm>
          <a:prstGeom prst="rect">
            <a:avLst/>
          </a:prstGeom>
          <a:solidFill>
            <a:srgbClr val="663300"/>
          </a:solidFill>
        </p:spPr>
        <p:txBody>
          <a:bodyPr wrap="square" rtlCol="0">
            <a:spAutoFit/>
          </a:bodyPr>
          <a:lstStyle/>
          <a:p>
            <a:pPr algn="ctr" defTabSz="410751" fontAlgn="base" hangingPunct="0">
              <a:spcBef>
                <a:spcPct val="0"/>
              </a:spcBef>
              <a:spcAft>
                <a:spcPct val="0"/>
              </a:spcAft>
            </a:pPr>
            <a:r>
              <a:rPr lang="en-US" sz="3375" dirty="0">
                <a:solidFill>
                  <a:srgbClr val="FFFFFF"/>
                </a:solidFill>
                <a:latin typeface="Impact" panose="020B0806030902050204" pitchFamily="34" charset="0"/>
                <a:ea typeface="ＭＳ Ｐゴシック" charset="0"/>
                <a:sym typeface="Baskerville" charset="0"/>
              </a:rPr>
              <a:t>2 Peter 1:4-6</a:t>
            </a:r>
          </a:p>
        </p:txBody>
      </p:sp>
    </p:spTree>
    <p:extLst>
      <p:ext uri="{BB962C8B-B14F-4D97-AF65-F5344CB8AC3E}">
        <p14:creationId xmlns:p14="http://schemas.microsoft.com/office/powerpoint/2010/main" val="240958460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a:extLst>
              <a:ext uri="{FF2B5EF4-FFF2-40B4-BE49-F238E27FC236}">
                <a16:creationId xmlns:a16="http://schemas.microsoft.com/office/drawing/2014/main" id="{656D8465-9197-4BDC-8BB2-64953126F2E3}"/>
              </a:ext>
            </a:extLst>
          </p:cNvPr>
          <p:cNvSpPr txBox="1"/>
          <p:nvPr/>
        </p:nvSpPr>
        <p:spPr>
          <a:xfrm>
            <a:off x="848321" y="928689"/>
            <a:ext cx="7447359" cy="4377737"/>
          </a:xfrm>
          <a:prstGeom prst="rect">
            <a:avLst/>
          </a:prstGeom>
          <a:noFill/>
        </p:spPr>
        <p:txBody>
          <a:bodyPr wrap="square" rtlCol="0">
            <a:spAutoFit/>
          </a:bodyPr>
          <a:lstStyle/>
          <a:p>
            <a:pPr algn="ctr" defTabSz="410751" fontAlgn="base" hangingPunct="0">
              <a:spcBef>
                <a:spcPct val="0"/>
              </a:spcBef>
              <a:spcAft>
                <a:spcPct val="0"/>
              </a:spcAft>
            </a:pPr>
            <a:r>
              <a:rPr lang="en-US" sz="2250" dirty="0">
                <a:solidFill>
                  <a:srgbClr val="000000"/>
                </a:solidFill>
                <a:latin typeface="Georgia" panose="02040502050405020303" pitchFamily="18" charset="0"/>
                <a:ea typeface="ＭＳ Ｐゴシック" charset="0"/>
                <a:sym typeface="Baskerville" charset="0"/>
              </a:rPr>
              <a:t>“</a:t>
            </a:r>
            <a:r>
              <a:rPr lang="en-US" sz="3094" dirty="0">
                <a:solidFill>
                  <a:srgbClr val="000000"/>
                </a:solidFill>
                <a:latin typeface="Georgia" panose="02040502050405020303" pitchFamily="18" charset="0"/>
                <a:ea typeface="ＭＳ Ｐゴシック" charset="0"/>
                <a:sym typeface="Baskerville" charset="0"/>
              </a:rPr>
              <a:t>To godliness brotherly kindness, and to brotherly kindness love.</a:t>
            </a:r>
          </a:p>
          <a:p>
            <a:pPr algn="ctr" defTabSz="410751" fontAlgn="base" hangingPunct="0">
              <a:spcBef>
                <a:spcPct val="0"/>
              </a:spcBef>
              <a:spcAft>
                <a:spcPct val="0"/>
              </a:spcAft>
            </a:pPr>
            <a:r>
              <a:rPr lang="en-US" sz="3094" dirty="0">
                <a:solidFill>
                  <a:srgbClr val="000000"/>
                </a:solidFill>
                <a:latin typeface="Georgia" panose="02040502050405020303" pitchFamily="18" charset="0"/>
                <a:ea typeface="ＭＳ Ｐゴシック" charset="0"/>
                <a:sym typeface="Baskerville" charset="0"/>
              </a:rPr>
              <a:t>For if these things are yours and abound, you will be neither barren nor unfruitful in the knowledge of our Lord Jesus Christ. For he who lacks these things is shortsighted, even to blindness, and has forgotten that he was cleansed from his old sins</a:t>
            </a:r>
            <a:r>
              <a:rPr lang="en-US" sz="2250" dirty="0">
                <a:solidFill>
                  <a:srgbClr val="000000"/>
                </a:solidFill>
                <a:latin typeface="Georgia" panose="02040502050405020303" pitchFamily="18" charset="0"/>
                <a:ea typeface="ＭＳ Ｐゴシック" charset="0"/>
                <a:sym typeface="Baskerville" charset="0"/>
              </a:rPr>
              <a:t>.”</a:t>
            </a:r>
          </a:p>
        </p:txBody>
      </p:sp>
      <p:sp>
        <p:nvSpPr>
          <p:cNvPr id="3" name="TextBox 2">
            <a:extLst>
              <a:ext uri="{FF2B5EF4-FFF2-40B4-BE49-F238E27FC236}">
                <a16:creationId xmlns:a16="http://schemas.microsoft.com/office/drawing/2014/main" id="{C0F038C7-6708-4163-99BB-4919A77FBB3F}"/>
              </a:ext>
            </a:extLst>
          </p:cNvPr>
          <p:cNvSpPr txBox="1"/>
          <p:nvPr/>
        </p:nvSpPr>
        <p:spPr>
          <a:xfrm>
            <a:off x="2053828" y="163267"/>
            <a:ext cx="5304234" cy="611706"/>
          </a:xfrm>
          <a:prstGeom prst="rect">
            <a:avLst/>
          </a:prstGeom>
          <a:solidFill>
            <a:srgbClr val="663300"/>
          </a:solidFill>
        </p:spPr>
        <p:txBody>
          <a:bodyPr wrap="square" rtlCol="0">
            <a:spAutoFit/>
          </a:bodyPr>
          <a:lstStyle/>
          <a:p>
            <a:pPr algn="ctr" defTabSz="410751" fontAlgn="base" hangingPunct="0">
              <a:spcBef>
                <a:spcPct val="0"/>
              </a:spcBef>
              <a:spcAft>
                <a:spcPct val="0"/>
              </a:spcAft>
            </a:pPr>
            <a:r>
              <a:rPr lang="en-US" sz="3375" dirty="0">
                <a:solidFill>
                  <a:srgbClr val="FFFFFF"/>
                </a:solidFill>
                <a:latin typeface="Impact" panose="020B0806030902050204" pitchFamily="34" charset="0"/>
                <a:ea typeface="ＭＳ Ｐゴシック" charset="0"/>
                <a:sym typeface="Baskerville" charset="0"/>
              </a:rPr>
              <a:t>2 Peter 1:7-9</a:t>
            </a:r>
          </a:p>
        </p:txBody>
      </p:sp>
    </p:spTree>
    <p:extLst>
      <p:ext uri="{BB962C8B-B14F-4D97-AF65-F5344CB8AC3E}">
        <p14:creationId xmlns:p14="http://schemas.microsoft.com/office/powerpoint/2010/main" val="390795048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a:extLst>
              <a:ext uri="{FF2B5EF4-FFF2-40B4-BE49-F238E27FC236}">
                <a16:creationId xmlns:a16="http://schemas.microsoft.com/office/drawing/2014/main" id="{656D8465-9197-4BDC-8BB2-64953126F2E3}"/>
              </a:ext>
            </a:extLst>
          </p:cNvPr>
          <p:cNvSpPr txBox="1"/>
          <p:nvPr/>
        </p:nvSpPr>
        <p:spPr>
          <a:xfrm>
            <a:off x="982266" y="1339453"/>
            <a:ext cx="7447359" cy="3727944"/>
          </a:xfrm>
          <a:prstGeom prst="rect">
            <a:avLst/>
          </a:prstGeom>
          <a:noFill/>
        </p:spPr>
        <p:txBody>
          <a:bodyPr wrap="square" rtlCol="0">
            <a:spAutoFit/>
          </a:bodyPr>
          <a:lstStyle/>
          <a:p>
            <a:pPr algn="ctr" defTabSz="410751" fontAlgn="base" hangingPunct="0">
              <a:spcBef>
                <a:spcPct val="0"/>
              </a:spcBef>
              <a:spcAft>
                <a:spcPct val="0"/>
              </a:spcAft>
            </a:pPr>
            <a:r>
              <a:rPr lang="en-US" sz="2250" dirty="0">
                <a:solidFill>
                  <a:srgbClr val="000000"/>
                </a:solidFill>
                <a:latin typeface="Georgia" panose="02040502050405020303" pitchFamily="18" charset="0"/>
                <a:ea typeface="ＭＳ Ｐゴシック" charset="0"/>
                <a:sym typeface="Baskerville" charset="0"/>
              </a:rPr>
              <a:t>“</a:t>
            </a:r>
            <a:r>
              <a:rPr lang="en-US" sz="3375" dirty="0">
                <a:solidFill>
                  <a:srgbClr val="000000"/>
                </a:solidFill>
                <a:latin typeface="Georgia" panose="02040502050405020303" pitchFamily="18" charset="0"/>
                <a:ea typeface="ＭＳ Ｐゴシック" charset="0"/>
                <a:sym typeface="Baskerville" charset="0"/>
              </a:rPr>
              <a:t>Therefore, brethren, be even more diligent to make your call and election sure, for if you do these things you will never stumble; for so an entrance will be supplied to you abundantly into the everlasting kingdom of our Lord and Savior Jesus Christ</a:t>
            </a:r>
            <a:r>
              <a:rPr lang="en-US" sz="2250" dirty="0">
                <a:solidFill>
                  <a:srgbClr val="000000"/>
                </a:solidFill>
                <a:latin typeface="Georgia" panose="02040502050405020303" pitchFamily="18" charset="0"/>
                <a:ea typeface="ＭＳ Ｐゴシック" charset="0"/>
                <a:sym typeface="Baskerville" charset="0"/>
              </a:rPr>
              <a:t>.”</a:t>
            </a:r>
          </a:p>
        </p:txBody>
      </p:sp>
      <p:sp>
        <p:nvSpPr>
          <p:cNvPr id="3" name="TextBox 2">
            <a:extLst>
              <a:ext uri="{FF2B5EF4-FFF2-40B4-BE49-F238E27FC236}">
                <a16:creationId xmlns:a16="http://schemas.microsoft.com/office/drawing/2014/main" id="{C0F038C7-6708-4163-99BB-4919A77FBB3F}"/>
              </a:ext>
            </a:extLst>
          </p:cNvPr>
          <p:cNvSpPr txBox="1"/>
          <p:nvPr/>
        </p:nvSpPr>
        <p:spPr>
          <a:xfrm>
            <a:off x="2053828" y="163267"/>
            <a:ext cx="5304234" cy="611706"/>
          </a:xfrm>
          <a:prstGeom prst="rect">
            <a:avLst/>
          </a:prstGeom>
          <a:solidFill>
            <a:srgbClr val="663300"/>
          </a:solidFill>
        </p:spPr>
        <p:txBody>
          <a:bodyPr wrap="square" rtlCol="0">
            <a:spAutoFit/>
          </a:bodyPr>
          <a:lstStyle/>
          <a:p>
            <a:pPr algn="ctr" defTabSz="410751" fontAlgn="base" hangingPunct="0">
              <a:spcBef>
                <a:spcPct val="0"/>
              </a:spcBef>
              <a:spcAft>
                <a:spcPct val="0"/>
              </a:spcAft>
            </a:pPr>
            <a:r>
              <a:rPr lang="en-US" sz="3375" dirty="0">
                <a:solidFill>
                  <a:srgbClr val="FFFFFF"/>
                </a:solidFill>
                <a:latin typeface="Impact" panose="020B0806030902050204" pitchFamily="34" charset="0"/>
                <a:ea typeface="ＭＳ Ｐゴシック" charset="0"/>
                <a:sym typeface="Baskerville" charset="0"/>
              </a:rPr>
              <a:t>2 Peter 1:10-11</a:t>
            </a:r>
          </a:p>
        </p:txBody>
      </p:sp>
    </p:spTree>
    <p:extLst>
      <p:ext uri="{BB962C8B-B14F-4D97-AF65-F5344CB8AC3E}">
        <p14:creationId xmlns:p14="http://schemas.microsoft.com/office/powerpoint/2010/main" val="398734897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1035844" y="2158212"/>
            <a:ext cx="6879208" cy="42024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spAutoFit/>
          </a:bodyPr>
          <a:lstStyle/>
          <a:p>
            <a:pPr marL="392892" indent="-392892" defTabSz="642915" fontAlgn="base" hangingPunct="0">
              <a:spcBef>
                <a:spcPts val="844"/>
              </a:spcBef>
              <a:spcAft>
                <a:spcPct val="0"/>
              </a:spcAft>
              <a:buClr>
                <a:srgbClr val="CA6F01"/>
              </a:buClr>
              <a:buSzPct val="80000"/>
              <a:buFont typeface="Helvetica Light" charset="0"/>
              <a:buChar char="✦"/>
            </a:pPr>
            <a:r>
              <a:rPr lang="en-US" sz="2812" dirty="0">
                <a:solidFill>
                  <a:srgbClr val="FCED90"/>
                </a:solidFill>
                <a:latin typeface="Georgia" panose="02040502050405020303" pitchFamily="18" charset="0"/>
                <a:ea typeface="ＭＳ Ｐゴシック" charset="0"/>
                <a:cs typeface="Times New Roman Bold" charset="0"/>
                <a:sym typeface="Times New Roman Bold" charset="0"/>
              </a:rPr>
              <a:t>God has given us what we need to grow into fruitful Christians – </a:t>
            </a:r>
            <a:r>
              <a:rPr lang="en-US" sz="2812" dirty="0">
                <a:solidFill>
                  <a:srgbClr val="FFFF99"/>
                </a:solidFill>
                <a:latin typeface="Impact" panose="020B0806030902050204" pitchFamily="34" charset="0"/>
                <a:ea typeface="ＭＳ Ｐゴシック" charset="0"/>
                <a:cs typeface="Times New Roman Bold" charset="0"/>
                <a:sym typeface="Times New Roman Bold" charset="0"/>
              </a:rPr>
              <a:t>(1:1-4)</a:t>
            </a:r>
          </a:p>
          <a:p>
            <a:pPr marL="392892" indent="-392892" defTabSz="642915" fontAlgn="base" hangingPunct="0">
              <a:spcBef>
                <a:spcPts val="844"/>
              </a:spcBef>
              <a:spcAft>
                <a:spcPct val="0"/>
              </a:spcAft>
              <a:buClr>
                <a:srgbClr val="CA6F01"/>
              </a:buClr>
              <a:buSzPct val="80000"/>
              <a:buFont typeface="Helvetica Light" charset="0"/>
              <a:buChar char="✦"/>
            </a:pPr>
            <a:r>
              <a:rPr lang="en-US" sz="2812" dirty="0">
                <a:solidFill>
                  <a:srgbClr val="FCED90"/>
                </a:solidFill>
                <a:latin typeface="Georgia" panose="02040502050405020303" pitchFamily="18" charset="0"/>
                <a:ea typeface="ＭＳ Ｐゴシック" charset="0"/>
                <a:cs typeface="Times New Roman Bold" charset="0"/>
                <a:sym typeface="Times New Roman Bold" charset="0"/>
              </a:rPr>
              <a:t>Great effort is required on our part in order to be fruitful Christians – </a:t>
            </a:r>
            <a:r>
              <a:rPr lang="en-US" sz="2812" dirty="0">
                <a:solidFill>
                  <a:srgbClr val="FFFF99"/>
                </a:solidFill>
                <a:latin typeface="Impact" panose="020B0806030902050204" pitchFamily="34" charset="0"/>
                <a:ea typeface="ＭＳ Ｐゴシック" charset="0"/>
                <a:cs typeface="Times New Roman Bold" charset="0"/>
                <a:sym typeface="Times New Roman Bold" charset="0"/>
              </a:rPr>
              <a:t>(1:5,10)</a:t>
            </a:r>
          </a:p>
          <a:p>
            <a:pPr marL="392892" indent="-392892" defTabSz="642915" fontAlgn="base" hangingPunct="0">
              <a:spcBef>
                <a:spcPts val="844"/>
              </a:spcBef>
              <a:spcAft>
                <a:spcPct val="0"/>
              </a:spcAft>
              <a:buClr>
                <a:srgbClr val="CA6F01"/>
              </a:buClr>
              <a:buSzPct val="80000"/>
              <a:buFont typeface="Helvetica Light" charset="0"/>
              <a:buChar char="✦"/>
            </a:pPr>
            <a:r>
              <a:rPr lang="en-US" sz="2812" dirty="0">
                <a:solidFill>
                  <a:srgbClr val="FCED90"/>
                </a:solidFill>
                <a:latin typeface="Georgia" panose="02040502050405020303" pitchFamily="18" charset="0"/>
                <a:ea typeface="ＭＳ Ｐゴシック" charset="0"/>
                <a:cs typeface="Times New Roman Bold" charset="0"/>
                <a:sym typeface="Times New Roman Bold" charset="0"/>
              </a:rPr>
              <a:t>The reward - security and entrance into God</a:t>
            </a:r>
            <a:r>
              <a:rPr lang="ja-JP" altLang="en-US" sz="2812" dirty="0">
                <a:solidFill>
                  <a:srgbClr val="FCED90"/>
                </a:solidFill>
                <a:latin typeface="Georgia" panose="02040502050405020303" pitchFamily="18" charset="0"/>
                <a:ea typeface="ＭＳ Ｐゴシック" charset="0"/>
                <a:cs typeface="Times New Roman Bold" charset="0"/>
                <a:sym typeface="Times New Roman Bold" charset="0"/>
              </a:rPr>
              <a:t>’</a:t>
            </a:r>
            <a:r>
              <a:rPr lang="en-US" sz="2812" dirty="0">
                <a:solidFill>
                  <a:srgbClr val="FCED90"/>
                </a:solidFill>
                <a:latin typeface="Georgia" panose="02040502050405020303" pitchFamily="18" charset="0"/>
                <a:ea typeface="ＭＳ Ｐゴシック" charset="0"/>
                <a:cs typeface="Times New Roman Bold" charset="0"/>
                <a:sym typeface="Times New Roman Bold" charset="0"/>
              </a:rPr>
              <a:t>s everlasting kingdom – </a:t>
            </a:r>
            <a:r>
              <a:rPr lang="en-US" sz="2812" dirty="0">
                <a:solidFill>
                  <a:srgbClr val="FFFF99"/>
                </a:solidFill>
                <a:latin typeface="Impact" panose="020B0806030902050204" pitchFamily="34" charset="0"/>
                <a:ea typeface="ＭＳ Ｐゴシック" charset="0"/>
                <a:cs typeface="Times New Roman Bold" charset="0"/>
                <a:sym typeface="Times New Roman Bold" charset="0"/>
              </a:rPr>
              <a:t>(1:8,11)</a:t>
            </a:r>
          </a:p>
          <a:p>
            <a:pPr marL="392892" indent="-392892" defTabSz="642915" fontAlgn="base" hangingPunct="0">
              <a:spcBef>
                <a:spcPts val="844"/>
              </a:spcBef>
              <a:spcAft>
                <a:spcPct val="0"/>
              </a:spcAft>
              <a:buClr>
                <a:srgbClr val="CA6F01"/>
              </a:buClr>
              <a:buSzPct val="80000"/>
              <a:buFont typeface="Helvetica Light" charset="0"/>
              <a:buChar char="✦"/>
            </a:pPr>
            <a:r>
              <a:rPr lang="en-US" sz="2812" dirty="0">
                <a:solidFill>
                  <a:srgbClr val="FCED90"/>
                </a:solidFill>
                <a:latin typeface="Georgia" panose="02040502050405020303" pitchFamily="18" charset="0"/>
                <a:ea typeface="ＭＳ Ｐゴシック" charset="0"/>
                <a:cs typeface="Times New Roman Bold" charset="0"/>
                <a:sym typeface="Times New Roman Bold" charset="0"/>
              </a:rPr>
              <a:t>If we fail to grow we will fall and be in danger of being eternally lost –</a:t>
            </a:r>
            <a:br>
              <a:rPr lang="en-US" sz="2812" dirty="0">
                <a:solidFill>
                  <a:srgbClr val="FCED90"/>
                </a:solidFill>
                <a:latin typeface="Georgia" panose="02040502050405020303" pitchFamily="18" charset="0"/>
                <a:ea typeface="ＭＳ Ｐゴシック" charset="0"/>
                <a:cs typeface="Times New Roman Bold" charset="0"/>
                <a:sym typeface="Times New Roman Bold" charset="0"/>
              </a:rPr>
            </a:br>
            <a:r>
              <a:rPr lang="en-US" sz="2812" dirty="0">
                <a:solidFill>
                  <a:srgbClr val="FFFF99"/>
                </a:solidFill>
                <a:latin typeface="Impact" panose="020B0806030902050204" pitchFamily="34" charset="0"/>
                <a:ea typeface="ＭＳ Ｐゴシック" charset="0"/>
                <a:cs typeface="Times New Roman Bold" charset="0"/>
                <a:sym typeface="Times New Roman Bold" charset="0"/>
              </a:rPr>
              <a:t>(1:9; 2:20-22)</a:t>
            </a:r>
            <a:endParaRPr lang="en-US" sz="2812" dirty="0">
              <a:solidFill>
                <a:srgbClr val="FFFF99"/>
              </a:solidFill>
              <a:latin typeface="Impact" panose="020B0806030902050204" pitchFamily="34" charset="0"/>
              <a:ea typeface="ＭＳ Ｐゴシック" charset="0"/>
              <a:sym typeface="Baskerville" charset="0"/>
            </a:endParaRPr>
          </a:p>
        </p:txBody>
      </p:sp>
      <p:pic>
        <p:nvPicPr>
          <p:cNvPr id="2" name="Picture 1">
            <a:extLst>
              <a:ext uri="{FF2B5EF4-FFF2-40B4-BE49-F238E27FC236}">
                <a16:creationId xmlns:a16="http://schemas.microsoft.com/office/drawing/2014/main" id="{4615DA51-C4EA-412B-8935-0198A768AD8C}"/>
              </a:ext>
            </a:extLst>
          </p:cNvPr>
          <p:cNvPicPr>
            <a:picLocks noChangeAspect="1"/>
          </p:cNvPicPr>
          <p:nvPr/>
        </p:nvPicPr>
        <p:blipFill>
          <a:blip r:embed="rId3"/>
          <a:stretch>
            <a:fillRect/>
          </a:stretch>
        </p:blipFill>
        <p:spPr>
          <a:xfrm>
            <a:off x="527891" y="184433"/>
            <a:ext cx="8616109" cy="1247407"/>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ipe(left)">
                                      <p:cBhvr>
                                        <p:cTn id="7" dur="500"/>
                                        <p:tgtEl>
                                          <p:spTgt spid="1126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animEffect transition="in" filter="wipe(left)">
                                      <p:cBhvr>
                                        <p:cTn id="11" dur="500"/>
                                        <p:tgtEl>
                                          <p:spTgt spid="1126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Effect transition="in" filter="wipe(left)">
                                      <p:cBhvr>
                                        <p:cTn id="15" dur="500"/>
                                        <p:tgtEl>
                                          <p:spTgt spid="1126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animEffect transition="in" filter="wipe(left)">
                                      <p:cBhvr>
                                        <p:cTn id="19"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bldLvl="5"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pasted-im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227" y="2461245"/>
            <a:ext cx="3148831" cy="435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2" name="AutoShape 4"/>
          <p:cNvSpPr>
            <a:spLocks/>
          </p:cNvSpPr>
          <p:nvPr/>
        </p:nvSpPr>
        <p:spPr bwMode="auto">
          <a:xfrm>
            <a:off x="2930055" y="2666628"/>
            <a:ext cx="5695472" cy="3070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spAutoFit/>
          </a:bodyPr>
          <a:lstStyle/>
          <a:p>
            <a:pPr marL="392892" indent="-392892" defTabSz="642915" fontAlgn="base" hangingPunct="0">
              <a:spcBef>
                <a:spcPts val="1547"/>
              </a:spcBef>
              <a:spcAft>
                <a:spcPct val="0"/>
              </a:spcAft>
              <a:buClr>
                <a:srgbClr val="CA6F01"/>
              </a:buClr>
              <a:buSzPct val="80000"/>
              <a:buFont typeface="Helvetica Light" charset="0"/>
              <a:buChar char="✦"/>
            </a:pPr>
            <a:r>
              <a:rPr lang="en-US" sz="3375" dirty="0">
                <a:solidFill>
                  <a:srgbClr val="FCED90"/>
                </a:solidFill>
                <a:latin typeface="Georgia" panose="02040502050405020303" pitchFamily="18" charset="0"/>
                <a:ea typeface="ＭＳ Ｐゴシック" charset="0"/>
                <a:cs typeface="Grunge Face" charset="0"/>
                <a:sym typeface="Grunge Face" charset="0"/>
              </a:rPr>
              <a:t>Diligence</a:t>
            </a:r>
            <a:r>
              <a:rPr lang="en-US" sz="2953" dirty="0">
                <a:solidFill>
                  <a:srgbClr val="FCED90"/>
                </a:solidFill>
                <a:latin typeface="Georgia" panose="02040502050405020303" pitchFamily="18" charset="0"/>
                <a:ea typeface="ＭＳ Ｐゴシック" charset="0"/>
                <a:cs typeface="Times New Roman Bold" charset="0"/>
                <a:sym typeface="Times New Roman Bold" charset="0"/>
              </a:rPr>
              <a:t> –</a:t>
            </a:r>
            <a:br>
              <a:rPr lang="en-US" sz="2953" dirty="0">
                <a:solidFill>
                  <a:srgbClr val="FCED90"/>
                </a:solidFill>
                <a:latin typeface="Georgia" panose="02040502050405020303" pitchFamily="18" charset="0"/>
                <a:ea typeface="ＭＳ Ｐゴシック" charset="0"/>
                <a:cs typeface="Times New Roman Bold" charset="0"/>
                <a:sym typeface="Times New Roman Bold" charset="0"/>
              </a:rPr>
            </a:br>
            <a:r>
              <a:rPr lang="en-US" sz="2953" dirty="0">
                <a:solidFill>
                  <a:srgbClr val="FCED90"/>
                </a:solidFill>
                <a:latin typeface="Impact" panose="020B0806030902050204" pitchFamily="34" charset="0"/>
                <a:ea typeface="ＭＳ Ｐゴシック" charset="0"/>
                <a:cs typeface="Times New Roman Bold" charset="0"/>
                <a:sym typeface="Times New Roman Bold" charset="0"/>
              </a:rPr>
              <a:t>Hebrews 6:11; 2 Peter 1:5,10 </a:t>
            </a:r>
          </a:p>
          <a:p>
            <a:pPr marL="723279" lvl="1" indent="-392892" defTabSz="642915" fontAlgn="base" hangingPunct="0">
              <a:spcBef>
                <a:spcPts val="1547"/>
              </a:spcBef>
              <a:spcAft>
                <a:spcPct val="0"/>
              </a:spcAft>
              <a:buClr>
                <a:srgbClr val="F4BE61"/>
              </a:buClr>
              <a:buSzPct val="80000"/>
              <a:buFont typeface="Helvetica Light" charset="0"/>
              <a:buChar char="✴"/>
            </a:pPr>
            <a:r>
              <a:rPr lang="en-US" sz="3094" dirty="0">
                <a:solidFill>
                  <a:srgbClr val="FFFC79"/>
                </a:solidFill>
                <a:latin typeface="Impact" panose="020B0806030902050204" pitchFamily="34" charset="0"/>
                <a:ea typeface="ＭＳ Ｐゴシック" charset="0"/>
                <a:cs typeface="Times New Roman Bold" charset="0"/>
                <a:sym typeface="Times New Roman Bold" charset="0"/>
              </a:rPr>
              <a:t>Purpose</a:t>
            </a:r>
            <a:r>
              <a:rPr lang="en-US" sz="3094" dirty="0">
                <a:solidFill>
                  <a:srgbClr val="FFFFFF"/>
                </a:solidFill>
                <a:latin typeface="Impact" panose="020B0806030902050204" pitchFamily="34" charset="0"/>
                <a:ea typeface="ＭＳ Ｐゴシック" charset="0"/>
                <a:cs typeface="Times New Roman Bold" charset="0"/>
                <a:sym typeface="Times New Roman Bold" charset="0"/>
              </a:rPr>
              <a:t> </a:t>
            </a:r>
            <a:r>
              <a:rPr lang="en-US" sz="3094" dirty="0">
                <a:solidFill>
                  <a:srgbClr val="FFFFFF"/>
                </a:solidFill>
                <a:latin typeface="Georgia" panose="02040502050405020303" pitchFamily="18" charset="0"/>
                <a:ea typeface="ＭＳ Ｐゴシック" charset="0"/>
                <a:cs typeface="Times New Roman Bold" charset="0"/>
                <a:sym typeface="Times New Roman Bold" charset="0"/>
              </a:rPr>
              <a:t>– Mature Christians do not just happen - they are made –</a:t>
            </a:r>
            <a:br>
              <a:rPr lang="en-US" sz="3094" dirty="0">
                <a:solidFill>
                  <a:srgbClr val="FFFFFF"/>
                </a:solidFill>
                <a:latin typeface="Georgia" panose="02040502050405020303" pitchFamily="18" charset="0"/>
                <a:ea typeface="ＭＳ Ｐゴシック" charset="0"/>
                <a:cs typeface="Times New Roman Bold" charset="0"/>
                <a:sym typeface="Times New Roman Bold" charset="0"/>
              </a:rPr>
            </a:br>
            <a:r>
              <a:rPr lang="en-US" sz="3094" dirty="0">
                <a:solidFill>
                  <a:srgbClr val="FFFF99"/>
                </a:solidFill>
                <a:latin typeface="Impact" panose="020B0806030902050204" pitchFamily="34" charset="0"/>
                <a:ea typeface="ＭＳ Ｐゴシック" charset="0"/>
                <a:cs typeface="Times New Roman Bold" charset="0"/>
                <a:sym typeface="Times New Roman Bold" charset="0"/>
              </a:rPr>
              <a:t>Joshua 24:15; Matthew 6:33</a:t>
            </a:r>
          </a:p>
        </p:txBody>
      </p:sp>
      <p:pic>
        <p:nvPicPr>
          <p:cNvPr id="2" name="Picture 1">
            <a:extLst>
              <a:ext uri="{FF2B5EF4-FFF2-40B4-BE49-F238E27FC236}">
                <a16:creationId xmlns:a16="http://schemas.microsoft.com/office/drawing/2014/main" id="{EC26D94D-C1ED-4C39-93AD-9944094E67C2}"/>
              </a:ext>
            </a:extLst>
          </p:cNvPr>
          <p:cNvPicPr>
            <a:picLocks noChangeAspect="1"/>
          </p:cNvPicPr>
          <p:nvPr/>
        </p:nvPicPr>
        <p:blipFill>
          <a:blip r:embed="rId3"/>
          <a:stretch>
            <a:fillRect/>
          </a:stretch>
        </p:blipFill>
        <p:spPr>
          <a:xfrm>
            <a:off x="433013" y="0"/>
            <a:ext cx="8616109" cy="1247407"/>
          </a:xfrm>
          <a:prstGeom prst="rect">
            <a:avLst/>
          </a:prstGeom>
        </p:spPr>
      </p:pic>
      <p:sp>
        <p:nvSpPr>
          <p:cNvPr id="3" name="TextBox 2">
            <a:extLst>
              <a:ext uri="{FF2B5EF4-FFF2-40B4-BE49-F238E27FC236}">
                <a16:creationId xmlns:a16="http://schemas.microsoft.com/office/drawing/2014/main" id="{60467421-6A3F-4C60-9889-B38ACABD9801}"/>
              </a:ext>
            </a:extLst>
          </p:cNvPr>
          <p:cNvSpPr txBox="1"/>
          <p:nvPr/>
        </p:nvSpPr>
        <p:spPr>
          <a:xfrm>
            <a:off x="1522588" y="1177959"/>
            <a:ext cx="6804422" cy="806375"/>
          </a:xfrm>
          <a:prstGeom prst="rect">
            <a:avLst/>
          </a:prstGeom>
          <a:solidFill>
            <a:srgbClr val="FFFFFF"/>
          </a:solidFill>
          <a:ln>
            <a:solidFill>
              <a:srgbClr val="FF0000"/>
            </a:solidFill>
          </a:ln>
        </p:spPr>
        <p:txBody>
          <a:bodyPr wrap="square" rtlCol="0">
            <a:spAutoFit/>
          </a:bodyPr>
          <a:lstStyle/>
          <a:p>
            <a:pPr algn="ctr" defTabSz="410751" fontAlgn="base" hangingPunct="0">
              <a:spcBef>
                <a:spcPct val="0"/>
              </a:spcBef>
              <a:spcAft>
                <a:spcPct val="0"/>
              </a:spcAft>
            </a:pPr>
            <a:r>
              <a:rPr lang="en-US" sz="4640" b="1" cap="small" dirty="0">
                <a:solidFill>
                  <a:srgbClr val="663300"/>
                </a:solidFill>
                <a:latin typeface="Georgia" panose="02040502050405020303" pitchFamily="18" charset="0"/>
                <a:ea typeface="ＭＳ Ｐゴシック" charset="0"/>
                <a:sym typeface="Baskerville" charset="0"/>
              </a:rPr>
              <a:t>Giving All Diligence</a:t>
            </a:r>
          </a:p>
        </p:txBody>
      </p:sp>
    </p:spTree>
    <p:extLst>
      <p:ext uri="{BB962C8B-B14F-4D97-AF65-F5344CB8AC3E}">
        <p14:creationId xmlns:p14="http://schemas.microsoft.com/office/powerpoint/2010/main" val="105751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wipe(left)">
                                      <p:cBhvr>
                                        <p:cTn id="7" dur="500"/>
                                        <p:tgtEl>
                                          <p:spTgt spid="1229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Effect transition="in" filter="wipe(left)">
                                      <p:cBhvr>
                                        <p:cTn id="11" dur="500"/>
                                        <p:tgtEl>
                                          <p:spTgt spid="1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bldLvl="5"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D8DBDF"/>
      </a:dk1>
      <a:lt1>
        <a:srgbClr val="6C6963"/>
      </a:lt1>
      <a:dk2>
        <a:srgbClr val="092C6C"/>
      </a:dk2>
      <a:lt2>
        <a:srgbClr val="4D5459"/>
      </a:lt2>
      <a:accent1>
        <a:srgbClr val="5B7376"/>
      </a:accent1>
      <a:accent2>
        <a:srgbClr val="9B9E5B"/>
      </a:accent2>
      <a:accent3>
        <a:srgbClr val="AAACBA"/>
      </a:accent3>
      <a:accent4>
        <a:srgbClr val="5B5953"/>
      </a:accent4>
      <a:accent5>
        <a:srgbClr val="B5BCBD"/>
      </a:accent5>
      <a:accent6>
        <a:srgbClr val="8C8F52"/>
      </a:accent6>
      <a:hlink>
        <a:srgbClr val="0000FF"/>
      </a:hlink>
      <a:folHlink>
        <a:srgbClr val="FF00FF"/>
      </a:folHlink>
    </a:clrScheme>
    <a:fontScheme name="Office Theme">
      <a:majorFont>
        <a:latin typeface="Baskerville"/>
        <a:ea typeface="ＭＳ Ｐゴシック"/>
        <a:cs typeface="Baskerville"/>
      </a:majorFont>
      <a:minorFont>
        <a:latin typeface="Baskerville"/>
        <a:ea typeface="ＭＳ Ｐゴシック"/>
        <a:cs typeface="Baskervill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A49E92"/>
          </a:solidFill>
          <a:prstDash val="solid"/>
          <a:miter lim="0"/>
          <a:headEnd type="none" w="med" len="med"/>
          <a:tailEnd type="none" w="med" len="med"/>
        </a:ln>
        <a:effectLst>
          <a:outerShdw blurRad="50800" dist="12700" algn="ctr" rotWithShape="0">
            <a:srgbClr val="000000">
              <a:alpha val="59999"/>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800" b="0" i="0" u="none" strike="noStrike" cap="none" normalizeH="0" baseline="0">
            <a:ln>
              <a:noFill/>
            </a:ln>
            <a:solidFill>
              <a:srgbClr val="6C6963"/>
            </a:solidFill>
            <a:effectLst/>
            <a:latin typeface="Baskerville" charset="0"/>
            <a:ea typeface="ＭＳ Ｐゴシック" charset="0"/>
            <a:cs typeface="Baskerville"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A49E92"/>
          </a:solidFill>
          <a:prstDash val="solid"/>
          <a:miter lim="0"/>
          <a:headEnd type="none" w="med" len="med"/>
          <a:tailEnd type="none" w="med" len="med"/>
        </a:ln>
        <a:effectLst>
          <a:outerShdw blurRad="50800" dist="12700" algn="ctr" rotWithShape="0">
            <a:srgbClr val="000000">
              <a:alpha val="59999"/>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800" b="0" i="0" u="none" strike="noStrike" cap="none" normalizeH="0" baseline="0">
            <a:ln>
              <a:noFill/>
            </a:ln>
            <a:solidFill>
              <a:srgbClr val="6C6963"/>
            </a:solidFill>
            <a:effectLst/>
            <a:latin typeface="Baskerville" charset="0"/>
            <a:ea typeface="ＭＳ Ｐゴシック" charset="0"/>
            <a:cs typeface="Baskerville" charset="0"/>
            <a:sym typeface="Baskerville" charset="0"/>
          </a:defRPr>
        </a:defPPr>
      </a:lstStyle>
    </a:lnDef>
  </a:objectDefaults>
  <a:extraClrSchemeLst/>
</a:theme>
</file>

<file path=ppt/theme/theme2.xml><?xml version="1.0" encoding="utf-8"?>
<a:theme xmlns:a="http://schemas.openxmlformats.org/drawingml/2006/main" name="1_Office Theme">
  <a:themeElements>
    <a:clrScheme name="">
      <a:dk1>
        <a:srgbClr val="D8DBDF"/>
      </a:dk1>
      <a:lt1>
        <a:srgbClr val="6C6963"/>
      </a:lt1>
      <a:dk2>
        <a:srgbClr val="092C6C"/>
      </a:dk2>
      <a:lt2>
        <a:srgbClr val="4D5459"/>
      </a:lt2>
      <a:accent1>
        <a:srgbClr val="5B7376"/>
      </a:accent1>
      <a:accent2>
        <a:srgbClr val="9B9E5B"/>
      </a:accent2>
      <a:accent3>
        <a:srgbClr val="AAACBA"/>
      </a:accent3>
      <a:accent4>
        <a:srgbClr val="5B5953"/>
      </a:accent4>
      <a:accent5>
        <a:srgbClr val="B5BCBD"/>
      </a:accent5>
      <a:accent6>
        <a:srgbClr val="8C8F52"/>
      </a:accent6>
      <a:hlink>
        <a:srgbClr val="0000FF"/>
      </a:hlink>
      <a:folHlink>
        <a:srgbClr val="FF00FF"/>
      </a:folHlink>
    </a:clrScheme>
    <a:fontScheme name="Office Theme">
      <a:majorFont>
        <a:latin typeface="Baskerville"/>
        <a:ea typeface="ＭＳ Ｐゴシック"/>
        <a:cs typeface="Baskerville"/>
      </a:majorFont>
      <a:minorFont>
        <a:latin typeface="Baskerville"/>
        <a:ea typeface="ＭＳ Ｐゴシック"/>
        <a:cs typeface="Baskervill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A49E92"/>
          </a:solidFill>
          <a:prstDash val="solid"/>
          <a:miter lim="0"/>
          <a:headEnd type="none" w="med" len="med"/>
          <a:tailEnd type="none" w="med" len="med"/>
        </a:ln>
        <a:effectLst>
          <a:outerShdw blurRad="50800" dist="12700" algn="ctr" rotWithShape="0">
            <a:srgbClr val="000000">
              <a:alpha val="59999"/>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800" b="0" i="0" u="none" strike="noStrike" cap="none" normalizeH="0" baseline="0">
            <a:ln>
              <a:noFill/>
            </a:ln>
            <a:solidFill>
              <a:srgbClr val="6C6963"/>
            </a:solidFill>
            <a:effectLst/>
            <a:latin typeface="Baskerville" charset="0"/>
            <a:ea typeface="ＭＳ Ｐゴシック" charset="0"/>
            <a:cs typeface="Baskerville"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A49E92"/>
          </a:solidFill>
          <a:prstDash val="solid"/>
          <a:miter lim="0"/>
          <a:headEnd type="none" w="med" len="med"/>
          <a:tailEnd type="none" w="med" len="med"/>
        </a:ln>
        <a:effectLst>
          <a:outerShdw blurRad="50800" dist="12700" algn="ctr" rotWithShape="0">
            <a:srgbClr val="000000">
              <a:alpha val="59999"/>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800" b="0" i="0" u="none" strike="noStrike" cap="none" normalizeH="0" baseline="0">
            <a:ln>
              <a:noFill/>
            </a:ln>
            <a:solidFill>
              <a:srgbClr val="6C6963"/>
            </a:solidFill>
            <a:effectLst/>
            <a:latin typeface="Baskerville" charset="0"/>
            <a:ea typeface="ＭＳ Ｐゴシック" charset="0"/>
            <a:cs typeface="Baskerville" charset="0"/>
            <a:sym typeface="Baskerville" charset="0"/>
          </a:defRPr>
        </a:defPPr>
      </a:lst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770</Words>
  <Application>Microsoft Office PowerPoint</Application>
  <PresentationFormat>On-screen Show (4:3)</PresentationFormat>
  <Paragraphs>50</Paragraphs>
  <Slides>15</Slides>
  <Notes>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30" baseType="lpstr">
      <vt:lpstr>Arial</vt:lpstr>
      <vt:lpstr>Baskerville</vt:lpstr>
      <vt:lpstr>Book Antiqua</vt:lpstr>
      <vt:lpstr>Calibri</vt:lpstr>
      <vt:lpstr>Elephant</vt:lpstr>
      <vt:lpstr>Galatia SIL</vt:lpstr>
      <vt:lpstr>Georgia</vt:lpstr>
      <vt:lpstr>Helvetica</vt:lpstr>
      <vt:lpstr>Helvetica Light</vt:lpstr>
      <vt:lpstr>Impact</vt:lpstr>
      <vt:lpstr>Times New Roman</vt:lpstr>
      <vt:lpstr>Times New Roman Bold</vt:lpstr>
      <vt:lpstr>Office Theme</vt:lpstr>
      <vt:lpstr>1_Office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To Our Faith (Part 1)</dc:title>
  <dc:creator>Keith Greer</dc:creator>
  <cp:lastModifiedBy>Richard Lidh</cp:lastModifiedBy>
  <cp:revision>23</cp:revision>
  <cp:lastPrinted>2021-04-18T00:34:13Z</cp:lastPrinted>
  <dcterms:created xsi:type="dcterms:W3CDTF">2021-03-31T20:31:17Z</dcterms:created>
  <dcterms:modified xsi:type="dcterms:W3CDTF">2021-04-19T03:15:03Z</dcterms:modified>
</cp:coreProperties>
</file>